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5"/>
  </p:notesMasterIdLst>
  <p:handoutMasterIdLst>
    <p:handoutMasterId r:id="rId156"/>
  </p:handoutMasterIdLst>
  <p:sldIdLst>
    <p:sldId id="256" r:id="rId2"/>
    <p:sldId id="405" r:id="rId3"/>
    <p:sldId id="266" r:id="rId4"/>
    <p:sldId id="452" r:id="rId5"/>
    <p:sldId id="616" r:id="rId6"/>
    <p:sldId id="527" r:id="rId7"/>
    <p:sldId id="528" r:id="rId8"/>
    <p:sldId id="529" r:id="rId9"/>
    <p:sldId id="530" r:id="rId10"/>
    <p:sldId id="531" r:id="rId11"/>
    <p:sldId id="532" r:id="rId12"/>
    <p:sldId id="533" r:id="rId13"/>
    <p:sldId id="534" r:id="rId14"/>
    <p:sldId id="535" r:id="rId15"/>
    <p:sldId id="536" r:id="rId16"/>
    <p:sldId id="537" r:id="rId17"/>
    <p:sldId id="538" r:id="rId18"/>
    <p:sldId id="539" r:id="rId19"/>
    <p:sldId id="540" r:id="rId20"/>
    <p:sldId id="541" r:id="rId21"/>
    <p:sldId id="542" r:id="rId22"/>
    <p:sldId id="543" r:id="rId23"/>
    <p:sldId id="544" r:id="rId24"/>
    <p:sldId id="545" r:id="rId25"/>
    <p:sldId id="546" r:id="rId26"/>
    <p:sldId id="547" r:id="rId27"/>
    <p:sldId id="548" r:id="rId28"/>
    <p:sldId id="551" r:id="rId29"/>
    <p:sldId id="552" r:id="rId30"/>
    <p:sldId id="549" r:id="rId31"/>
    <p:sldId id="592" r:id="rId32"/>
    <p:sldId id="550" r:id="rId33"/>
    <p:sldId id="553" r:id="rId34"/>
    <p:sldId id="555" r:id="rId35"/>
    <p:sldId id="554" r:id="rId36"/>
    <p:sldId id="556" r:id="rId37"/>
    <p:sldId id="557" r:id="rId38"/>
    <p:sldId id="558" r:id="rId39"/>
    <p:sldId id="560" r:id="rId40"/>
    <p:sldId id="570" r:id="rId41"/>
    <p:sldId id="571" r:id="rId42"/>
    <p:sldId id="572" r:id="rId43"/>
    <p:sldId id="574" r:id="rId44"/>
    <p:sldId id="575" r:id="rId45"/>
    <p:sldId id="576" r:id="rId46"/>
    <p:sldId id="577" r:id="rId47"/>
    <p:sldId id="578" r:id="rId48"/>
    <p:sldId id="585" r:id="rId49"/>
    <p:sldId id="580" r:id="rId50"/>
    <p:sldId id="582" r:id="rId51"/>
    <p:sldId id="581" r:id="rId52"/>
    <p:sldId id="583" r:id="rId53"/>
    <p:sldId id="584" r:id="rId54"/>
    <p:sldId id="587" r:id="rId55"/>
    <p:sldId id="586" r:id="rId56"/>
    <p:sldId id="588" r:id="rId57"/>
    <p:sldId id="573" r:id="rId58"/>
    <p:sldId id="589" r:id="rId59"/>
    <p:sldId id="590" r:id="rId60"/>
    <p:sldId id="591" r:id="rId61"/>
    <p:sldId id="594" r:id="rId62"/>
    <p:sldId id="595" r:id="rId63"/>
    <p:sldId id="596" r:id="rId64"/>
    <p:sldId id="597" r:id="rId65"/>
    <p:sldId id="598" r:id="rId66"/>
    <p:sldId id="599" r:id="rId67"/>
    <p:sldId id="600" r:id="rId68"/>
    <p:sldId id="601" r:id="rId69"/>
    <p:sldId id="593" r:id="rId70"/>
    <p:sldId id="603" r:id="rId71"/>
    <p:sldId id="604" r:id="rId72"/>
    <p:sldId id="605" r:id="rId73"/>
    <p:sldId id="606" r:id="rId74"/>
    <p:sldId id="607" r:id="rId75"/>
    <p:sldId id="602" r:id="rId76"/>
    <p:sldId id="612" r:id="rId77"/>
    <p:sldId id="613" r:id="rId78"/>
    <p:sldId id="615" r:id="rId79"/>
    <p:sldId id="610" r:id="rId80"/>
    <p:sldId id="608" r:id="rId81"/>
    <p:sldId id="628" r:id="rId82"/>
    <p:sldId id="629" r:id="rId83"/>
    <p:sldId id="630" r:id="rId84"/>
    <p:sldId id="631" r:id="rId85"/>
    <p:sldId id="632" r:id="rId86"/>
    <p:sldId id="618" r:id="rId87"/>
    <p:sldId id="619" r:id="rId88"/>
    <p:sldId id="620" r:id="rId89"/>
    <p:sldId id="621" r:id="rId90"/>
    <p:sldId id="622" r:id="rId91"/>
    <p:sldId id="623" r:id="rId92"/>
    <p:sldId id="624" r:id="rId93"/>
    <p:sldId id="625" r:id="rId94"/>
    <p:sldId id="617" r:id="rId95"/>
    <p:sldId id="637" r:id="rId96"/>
    <p:sldId id="627" r:id="rId97"/>
    <p:sldId id="633" r:id="rId98"/>
    <p:sldId id="634" r:id="rId99"/>
    <p:sldId id="635" r:id="rId100"/>
    <p:sldId id="638" r:id="rId101"/>
    <p:sldId id="639" r:id="rId102"/>
    <p:sldId id="636" r:id="rId103"/>
    <p:sldId id="640" r:id="rId104"/>
    <p:sldId id="641" r:id="rId105"/>
    <p:sldId id="642" r:id="rId106"/>
    <p:sldId id="644" r:id="rId107"/>
    <p:sldId id="643" r:id="rId108"/>
    <p:sldId id="645" r:id="rId109"/>
    <p:sldId id="646" r:id="rId110"/>
    <p:sldId id="647" r:id="rId111"/>
    <p:sldId id="648" r:id="rId112"/>
    <p:sldId id="649" r:id="rId113"/>
    <p:sldId id="650" r:id="rId114"/>
    <p:sldId id="651" r:id="rId115"/>
    <p:sldId id="652" r:id="rId116"/>
    <p:sldId id="653" r:id="rId117"/>
    <p:sldId id="654" r:id="rId118"/>
    <p:sldId id="655" r:id="rId119"/>
    <p:sldId id="656" r:id="rId120"/>
    <p:sldId id="657" r:id="rId121"/>
    <p:sldId id="658" r:id="rId122"/>
    <p:sldId id="660" r:id="rId123"/>
    <p:sldId id="659" r:id="rId124"/>
    <p:sldId id="661" r:id="rId125"/>
    <p:sldId id="662" r:id="rId126"/>
    <p:sldId id="663" r:id="rId127"/>
    <p:sldId id="664" r:id="rId128"/>
    <p:sldId id="665" r:id="rId129"/>
    <p:sldId id="666" r:id="rId130"/>
    <p:sldId id="667" r:id="rId131"/>
    <p:sldId id="668" r:id="rId132"/>
    <p:sldId id="669" r:id="rId133"/>
    <p:sldId id="670" r:id="rId134"/>
    <p:sldId id="671" r:id="rId135"/>
    <p:sldId id="672" r:id="rId136"/>
    <p:sldId id="673" r:id="rId137"/>
    <p:sldId id="674" r:id="rId138"/>
    <p:sldId id="675" r:id="rId139"/>
    <p:sldId id="676" r:id="rId140"/>
    <p:sldId id="677" r:id="rId141"/>
    <p:sldId id="678" r:id="rId142"/>
    <p:sldId id="679" r:id="rId143"/>
    <p:sldId id="684" r:id="rId144"/>
    <p:sldId id="680" r:id="rId145"/>
    <p:sldId id="686" r:id="rId146"/>
    <p:sldId id="683" r:id="rId147"/>
    <p:sldId id="685" r:id="rId148"/>
    <p:sldId id="690" r:id="rId149"/>
    <p:sldId id="688" r:id="rId150"/>
    <p:sldId id="689" r:id="rId151"/>
    <p:sldId id="626" r:id="rId152"/>
    <p:sldId id="526" r:id="rId153"/>
    <p:sldId id="284"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98" autoAdjust="0"/>
    <p:restoredTop sz="94660"/>
  </p:normalViewPr>
  <p:slideViewPr>
    <p:cSldViewPr snapToGrid="0">
      <p:cViewPr varScale="1">
        <p:scale>
          <a:sx n="74" d="100"/>
          <a:sy n="74" d="100"/>
        </p:scale>
        <p:origin x="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8C08F43-EAB0-47B7-8967-CD6D0E6BE092}" type="datetimeFigureOut">
              <a:rPr lang="en-US" smtClean="0"/>
              <a:t>6/18/2023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Đặng Văn Ngọc</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E2D17E-C0B7-4370-B285-DE0429627FD9}" type="slidenum">
              <a:rPr lang="en-US" smtClean="0"/>
              <a:t>‹#›</a:t>
            </a:fld>
            <a:endParaRPr lang="en-US"/>
          </a:p>
        </p:txBody>
      </p:sp>
    </p:spTree>
    <p:extLst>
      <p:ext uri="{BB962C8B-B14F-4D97-AF65-F5344CB8AC3E}">
        <p14:creationId xmlns:p14="http://schemas.microsoft.com/office/powerpoint/2010/main" val="131623212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4011F-6586-46D9-96E4-AB5B08B03664}" type="datetimeFigureOut">
              <a:rPr lang="en-US" smtClean="0"/>
              <a:t>6/18/2023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Đặng Văn Ngọc</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F1524-1797-4D2D-99B3-3EDC8FE6585A}" type="slidenum">
              <a:rPr lang="en-US" smtClean="0"/>
              <a:t>‹#›</a:t>
            </a:fld>
            <a:endParaRPr lang="en-US"/>
          </a:p>
        </p:txBody>
      </p:sp>
    </p:spTree>
    <p:extLst>
      <p:ext uri="{BB962C8B-B14F-4D97-AF65-F5344CB8AC3E}">
        <p14:creationId xmlns:p14="http://schemas.microsoft.com/office/powerpoint/2010/main" val="425237465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808168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93859942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113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4454600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114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657889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115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5207958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116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97678340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117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9458933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118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0888470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119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3476348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3692075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4975218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459837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67873622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31829371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5188391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7314308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16459580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75520368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86661620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129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23107097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79421053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86190289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061538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76236886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7049422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0715281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60593507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81013464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1277056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720811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139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955517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1078299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378270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717836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448541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989069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25716715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4121825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5027043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31012087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7352905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149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2703892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150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39313126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152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392499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291463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58972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171238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630590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785911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262704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45630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812905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896242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434513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093999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7069149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29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347755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3684569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3114336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772438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911921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207602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57437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075626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36734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659093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63508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39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98975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9051175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964571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179829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76925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66315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343399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574454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5563640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889997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26171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49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5326292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51438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65440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0228372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504994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7692701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178745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5892631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6885519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5242861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154340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59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061643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462276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2231124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150529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19048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063664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31202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7725960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250290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6741301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853027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69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9258608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8133252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5214875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1782008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155929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4564403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2138491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5486046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462431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3911772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12011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79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1417320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80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6137620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81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345678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82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1959480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83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729969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0002386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84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5163038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85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5421419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95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452200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96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310623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97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1315382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98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46186001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99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164111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61229166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217978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112461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8596781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4171001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104</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4868050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105</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8502111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106</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243119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107</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5558938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108</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0009275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109</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94730989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DF1524-1797-4D2D-99B3-3EDC8FE6585A}" type="slidenum">
              <a:rPr lang="en-US" smtClean="0"/>
              <a:t>110</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5078082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111</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5630936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F1524-1797-4D2D-99B3-3EDC8FE6585A}" type="slidenum">
              <a:rPr lang="en-US" smtClean="0"/>
              <a:t>112</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922163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BFA39E2-E00F-4196-BED8-BA9F64FC7213}" type="datetime1">
              <a:rPr lang="en-US" smtClean="0"/>
              <a:t>6/18/2023</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r>
              <a:rPr lang="en-US" smtClean="0"/>
              <a:t>Đặng Văn Ngọc</a:t>
            </a:r>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69EFD97E-D1A2-4273-9817-F4AFEA962557}" type="slidenum">
              <a:rPr lang="en-US" smtClean="0"/>
              <a:t>‹#›</a:t>
            </a:fld>
            <a:endParaRPr lang="en-US"/>
          </a:p>
        </p:txBody>
      </p:sp>
    </p:spTree>
    <p:extLst>
      <p:ext uri="{BB962C8B-B14F-4D97-AF65-F5344CB8AC3E}">
        <p14:creationId xmlns:p14="http://schemas.microsoft.com/office/powerpoint/2010/main" val="1355577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918464-3313-4EF0-9904-A1E95ACF3AC5}" type="datetime1">
              <a:rPr lang="en-US" smtClean="0"/>
              <a:t>6/18/2023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
        <p:nvSpPr>
          <p:cNvPr id="6" name="Slide Number Placeholder 5"/>
          <p:cNvSpPr>
            <a:spLocks noGrp="1"/>
          </p:cNvSpPr>
          <p:nvPr>
            <p:ph type="sldNum" sz="quarter" idx="12"/>
          </p:nvPr>
        </p:nvSpPr>
        <p:spPr/>
        <p:txBody>
          <a:bodyPr/>
          <a:lstStyle/>
          <a:p>
            <a:fld id="{69EFD97E-D1A2-4273-9817-F4AFEA962557}" type="slidenum">
              <a:rPr lang="en-US" smtClean="0"/>
              <a:t>‹#›</a:t>
            </a:fld>
            <a:endParaRPr lang="en-US"/>
          </a:p>
        </p:txBody>
      </p:sp>
    </p:spTree>
    <p:extLst>
      <p:ext uri="{BB962C8B-B14F-4D97-AF65-F5344CB8AC3E}">
        <p14:creationId xmlns:p14="http://schemas.microsoft.com/office/powerpoint/2010/main" val="1667607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9013E9-F0C7-43C9-B0B3-883696F0E34E}" type="datetime1">
              <a:rPr lang="en-US" smtClean="0"/>
              <a:t>6/18/2023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
        <p:nvSpPr>
          <p:cNvPr id="6" name="Slide Number Placeholder 5"/>
          <p:cNvSpPr>
            <a:spLocks noGrp="1"/>
          </p:cNvSpPr>
          <p:nvPr>
            <p:ph type="sldNum" sz="quarter" idx="12"/>
          </p:nvPr>
        </p:nvSpPr>
        <p:spPr/>
        <p:txBody>
          <a:bodyPr/>
          <a:lstStyle/>
          <a:p>
            <a:fld id="{69EFD97E-D1A2-4273-9817-F4AFEA962557}" type="slidenum">
              <a:rPr lang="en-US" smtClean="0"/>
              <a:t>‹#›</a:t>
            </a:fld>
            <a:endParaRPr lang="en-US"/>
          </a:p>
        </p:txBody>
      </p:sp>
    </p:spTree>
    <p:extLst>
      <p:ext uri="{BB962C8B-B14F-4D97-AF65-F5344CB8AC3E}">
        <p14:creationId xmlns:p14="http://schemas.microsoft.com/office/powerpoint/2010/main" val="3583693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521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9697B-D32A-454B-8569-2DD47D17C478}" type="datetime1">
              <a:rPr lang="en-US" smtClean="0"/>
              <a:t>6/18/2023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
        <p:nvSpPr>
          <p:cNvPr id="6" name="Slide Number Placeholder 5"/>
          <p:cNvSpPr>
            <a:spLocks noGrp="1"/>
          </p:cNvSpPr>
          <p:nvPr>
            <p:ph type="sldNum" sz="quarter" idx="12"/>
          </p:nvPr>
        </p:nvSpPr>
        <p:spPr/>
        <p:txBody>
          <a:bodyPr/>
          <a:lstStyle/>
          <a:p>
            <a:fld id="{69EFD97E-D1A2-4273-9817-F4AFEA962557}" type="slidenum">
              <a:rPr lang="en-US" smtClean="0"/>
              <a:t>‹#›</a:t>
            </a:fld>
            <a:endParaRPr lang="en-US"/>
          </a:p>
        </p:txBody>
      </p:sp>
    </p:spTree>
    <p:extLst>
      <p:ext uri="{BB962C8B-B14F-4D97-AF65-F5344CB8AC3E}">
        <p14:creationId xmlns:p14="http://schemas.microsoft.com/office/powerpoint/2010/main" val="2524391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BD7B65-5DE2-463F-A138-9815DB25C50B}" type="datetime1">
              <a:rPr lang="en-US" smtClean="0"/>
              <a:t>6/18/2023</a:t>
            </a:fld>
            <a:endParaRPr lang="en-US"/>
          </a:p>
        </p:txBody>
      </p:sp>
      <p:sp>
        <p:nvSpPr>
          <p:cNvPr id="5" name="Footer Placeholder 4"/>
          <p:cNvSpPr>
            <a:spLocks noGrp="1"/>
          </p:cNvSpPr>
          <p:nvPr>
            <p:ph type="ftr" sz="quarter" idx="11"/>
          </p:nvPr>
        </p:nvSpPr>
        <p:spPr/>
        <p:txBody>
          <a:bodyPr/>
          <a:lstStyle/>
          <a:p>
            <a:r>
              <a:rPr lang="en-US" smtClean="0"/>
              <a:t>Đặng Văn Ngọc</a:t>
            </a:r>
            <a:endParaRPr lang="en-US"/>
          </a:p>
        </p:txBody>
      </p:sp>
      <p:sp>
        <p:nvSpPr>
          <p:cNvPr id="6" name="Slide Number Placeholder 5"/>
          <p:cNvSpPr>
            <a:spLocks noGrp="1"/>
          </p:cNvSpPr>
          <p:nvPr>
            <p:ph type="sldNum" sz="quarter" idx="12"/>
          </p:nvPr>
        </p:nvSpPr>
        <p:spPr/>
        <p:txBody>
          <a:bodyPr/>
          <a:lstStyle/>
          <a:p>
            <a:fld id="{69EFD97E-D1A2-4273-9817-F4AFEA962557}" type="slidenum">
              <a:rPr lang="en-US" smtClean="0"/>
              <a:t>‹#›</a:t>
            </a:fld>
            <a:endParaRPr lang="en-US"/>
          </a:p>
        </p:txBody>
      </p:sp>
    </p:spTree>
    <p:extLst>
      <p:ext uri="{BB962C8B-B14F-4D97-AF65-F5344CB8AC3E}">
        <p14:creationId xmlns:p14="http://schemas.microsoft.com/office/powerpoint/2010/main" val="465807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1466C8-A8AC-4574-B6DD-93A946D61B72}" type="datetime1">
              <a:rPr lang="en-US" smtClean="0"/>
              <a:t>6/18/2023</a:t>
            </a:fld>
            <a:endParaRPr lang="en-US"/>
          </a:p>
        </p:txBody>
      </p:sp>
      <p:sp>
        <p:nvSpPr>
          <p:cNvPr id="6" name="Footer Placeholder 5"/>
          <p:cNvSpPr>
            <a:spLocks noGrp="1"/>
          </p:cNvSpPr>
          <p:nvPr>
            <p:ph type="ftr" sz="quarter" idx="11"/>
          </p:nvPr>
        </p:nvSpPr>
        <p:spPr/>
        <p:txBody>
          <a:bodyPr/>
          <a:lstStyle/>
          <a:p>
            <a:r>
              <a:rPr lang="en-US" smtClean="0"/>
              <a:t>Đặng Văn Ngọc</a:t>
            </a:r>
            <a:endParaRPr lang="en-US"/>
          </a:p>
        </p:txBody>
      </p:sp>
      <p:sp>
        <p:nvSpPr>
          <p:cNvPr id="7" name="Slide Number Placeholder 6"/>
          <p:cNvSpPr>
            <a:spLocks noGrp="1"/>
          </p:cNvSpPr>
          <p:nvPr>
            <p:ph type="sldNum" sz="quarter" idx="12"/>
          </p:nvPr>
        </p:nvSpPr>
        <p:spPr/>
        <p:txBody>
          <a:bodyPr/>
          <a:lstStyle/>
          <a:p>
            <a:fld id="{69EFD97E-D1A2-4273-9817-F4AFEA962557}" type="slidenum">
              <a:rPr lang="en-US" smtClean="0"/>
              <a:t>‹#›</a:t>
            </a:fld>
            <a:endParaRPr lang="en-US"/>
          </a:p>
        </p:txBody>
      </p:sp>
    </p:spTree>
    <p:extLst>
      <p:ext uri="{BB962C8B-B14F-4D97-AF65-F5344CB8AC3E}">
        <p14:creationId xmlns:p14="http://schemas.microsoft.com/office/powerpoint/2010/main" val="403226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A25C8D-1C1C-4928-8CD9-8683298B4ECE}" type="datetime1">
              <a:rPr lang="en-US" smtClean="0"/>
              <a:t>6/18/2023</a:t>
            </a:fld>
            <a:endParaRPr lang="en-US"/>
          </a:p>
        </p:txBody>
      </p:sp>
      <p:sp>
        <p:nvSpPr>
          <p:cNvPr id="8" name="Footer Placeholder 7"/>
          <p:cNvSpPr>
            <a:spLocks noGrp="1"/>
          </p:cNvSpPr>
          <p:nvPr>
            <p:ph type="ftr" sz="quarter" idx="11"/>
          </p:nvPr>
        </p:nvSpPr>
        <p:spPr/>
        <p:txBody>
          <a:bodyPr/>
          <a:lstStyle/>
          <a:p>
            <a:r>
              <a:rPr lang="en-US" smtClean="0"/>
              <a:t>Đặng Văn Ngọc</a:t>
            </a:r>
            <a:endParaRPr lang="en-US"/>
          </a:p>
        </p:txBody>
      </p:sp>
      <p:sp>
        <p:nvSpPr>
          <p:cNvPr id="9" name="Slide Number Placeholder 8"/>
          <p:cNvSpPr>
            <a:spLocks noGrp="1"/>
          </p:cNvSpPr>
          <p:nvPr>
            <p:ph type="sldNum" sz="quarter" idx="12"/>
          </p:nvPr>
        </p:nvSpPr>
        <p:spPr/>
        <p:txBody>
          <a:bodyPr/>
          <a:lstStyle/>
          <a:p>
            <a:fld id="{69EFD97E-D1A2-4273-9817-F4AFEA962557}" type="slidenum">
              <a:rPr lang="en-US" smtClean="0"/>
              <a:t>‹#›</a:t>
            </a:fld>
            <a:endParaRPr lang="en-US"/>
          </a:p>
        </p:txBody>
      </p:sp>
    </p:spTree>
    <p:extLst>
      <p:ext uri="{BB962C8B-B14F-4D97-AF65-F5344CB8AC3E}">
        <p14:creationId xmlns:p14="http://schemas.microsoft.com/office/powerpoint/2010/main" val="717278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34C616-047A-4FC0-B0B1-0E1A8517A200}" type="datetime1">
              <a:rPr lang="en-US" smtClean="0"/>
              <a:t>6/18/2023</a:t>
            </a:fld>
            <a:endParaRPr lang="en-US"/>
          </a:p>
        </p:txBody>
      </p:sp>
      <p:sp>
        <p:nvSpPr>
          <p:cNvPr id="4" name="Footer Placeholder 3"/>
          <p:cNvSpPr>
            <a:spLocks noGrp="1"/>
          </p:cNvSpPr>
          <p:nvPr>
            <p:ph type="ftr" sz="quarter" idx="11"/>
          </p:nvPr>
        </p:nvSpPr>
        <p:spPr/>
        <p:txBody>
          <a:bodyPr/>
          <a:lstStyle/>
          <a:p>
            <a:r>
              <a:rPr lang="en-US" smtClean="0"/>
              <a:t>Đặng Văn Ngọc</a:t>
            </a:r>
            <a:endParaRPr lang="en-US"/>
          </a:p>
        </p:txBody>
      </p:sp>
      <p:sp>
        <p:nvSpPr>
          <p:cNvPr id="5" name="Slide Number Placeholder 4"/>
          <p:cNvSpPr>
            <a:spLocks noGrp="1"/>
          </p:cNvSpPr>
          <p:nvPr>
            <p:ph type="sldNum" sz="quarter" idx="12"/>
          </p:nvPr>
        </p:nvSpPr>
        <p:spPr/>
        <p:txBody>
          <a:bodyPr/>
          <a:lstStyle/>
          <a:p>
            <a:fld id="{69EFD97E-D1A2-4273-9817-F4AFEA962557}" type="slidenum">
              <a:rPr lang="en-US" smtClean="0"/>
              <a:t>‹#›</a:t>
            </a:fld>
            <a:endParaRPr lang="en-US"/>
          </a:p>
        </p:txBody>
      </p:sp>
    </p:spTree>
    <p:extLst>
      <p:ext uri="{BB962C8B-B14F-4D97-AF65-F5344CB8AC3E}">
        <p14:creationId xmlns:p14="http://schemas.microsoft.com/office/powerpoint/2010/main" val="1828213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DE4BA4-C363-4D5F-9ABC-CF14558D0757}" type="datetime1">
              <a:rPr lang="en-US" smtClean="0"/>
              <a:t>6/18/2023</a:t>
            </a:fld>
            <a:endParaRPr lang="en-US"/>
          </a:p>
        </p:txBody>
      </p:sp>
      <p:sp>
        <p:nvSpPr>
          <p:cNvPr id="3" name="Footer Placeholder 2"/>
          <p:cNvSpPr>
            <a:spLocks noGrp="1"/>
          </p:cNvSpPr>
          <p:nvPr>
            <p:ph type="ftr" sz="quarter" idx="11"/>
          </p:nvPr>
        </p:nvSpPr>
        <p:spPr/>
        <p:txBody>
          <a:bodyPr/>
          <a:lstStyle/>
          <a:p>
            <a:r>
              <a:rPr lang="en-US" smtClean="0"/>
              <a:t>Đặng Văn Ngọc</a:t>
            </a:r>
            <a:endParaRPr lang="en-US"/>
          </a:p>
        </p:txBody>
      </p:sp>
      <p:sp>
        <p:nvSpPr>
          <p:cNvPr id="4" name="Slide Number Placeholder 3"/>
          <p:cNvSpPr>
            <a:spLocks noGrp="1"/>
          </p:cNvSpPr>
          <p:nvPr>
            <p:ph type="sldNum" sz="quarter" idx="12"/>
          </p:nvPr>
        </p:nvSpPr>
        <p:spPr/>
        <p:txBody>
          <a:bodyPr/>
          <a:lstStyle/>
          <a:p>
            <a:fld id="{69EFD97E-D1A2-4273-9817-F4AFEA962557}" type="slidenum">
              <a:rPr lang="en-US" smtClean="0"/>
              <a:t>‹#›</a:t>
            </a:fld>
            <a:endParaRPr lang="en-US"/>
          </a:p>
        </p:txBody>
      </p:sp>
    </p:spTree>
    <p:extLst>
      <p:ext uri="{BB962C8B-B14F-4D97-AF65-F5344CB8AC3E}">
        <p14:creationId xmlns:p14="http://schemas.microsoft.com/office/powerpoint/2010/main" val="4169508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1E5F87EB-CBED-4387-9A4D-1556FC251B47}" type="datetime1">
              <a:rPr lang="en-US" smtClean="0"/>
              <a:t>6/18/2023</a:t>
            </a:fld>
            <a:endParaRPr lang="en-US"/>
          </a:p>
        </p:txBody>
      </p:sp>
      <p:sp>
        <p:nvSpPr>
          <p:cNvPr id="6" name="Footer Placeholder 5"/>
          <p:cNvSpPr>
            <a:spLocks noGrp="1"/>
          </p:cNvSpPr>
          <p:nvPr>
            <p:ph type="ftr" sz="quarter" idx="11"/>
          </p:nvPr>
        </p:nvSpPr>
        <p:spPr/>
        <p:txBody>
          <a:bodyPr/>
          <a:lstStyle/>
          <a:p>
            <a:r>
              <a:rPr lang="en-US" smtClean="0"/>
              <a:t>Đặng Văn Ngọc</a:t>
            </a:r>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69EFD97E-D1A2-4273-9817-F4AFEA962557}" type="slidenum">
              <a:rPr lang="en-US" smtClean="0"/>
              <a:t>‹#›</a:t>
            </a:fld>
            <a:endParaRPr lang="en-US"/>
          </a:p>
        </p:txBody>
      </p:sp>
    </p:spTree>
    <p:extLst>
      <p:ext uri="{BB962C8B-B14F-4D97-AF65-F5344CB8AC3E}">
        <p14:creationId xmlns:p14="http://schemas.microsoft.com/office/powerpoint/2010/main" val="1179419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39CB047-582B-4614-9606-EFF4576D0113}" type="datetime1">
              <a:rPr lang="en-US" smtClean="0"/>
              <a:t>6/18/2023</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r>
              <a:rPr lang="en-US" smtClean="0"/>
              <a:t>Đặng Văn Ngọc</a:t>
            </a:r>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69EFD97E-D1A2-4273-9817-F4AFEA962557}" type="slidenum">
              <a:rPr lang="en-US" smtClean="0"/>
              <a:t>‹#›</a:t>
            </a:fld>
            <a:endParaRPr lang="en-US"/>
          </a:p>
        </p:txBody>
      </p:sp>
    </p:spTree>
    <p:extLst>
      <p:ext uri="{BB962C8B-B14F-4D97-AF65-F5344CB8AC3E}">
        <p14:creationId xmlns:p14="http://schemas.microsoft.com/office/powerpoint/2010/main" val="348455307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16747CF8-1854-40B8-9EC9-179981427B2A}" type="datetime1">
              <a:rPr lang="en-US" smtClean="0"/>
              <a:t>6/18/2023</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r>
              <a:rPr lang="en-US" smtClean="0"/>
              <a:t>Đặng Văn Ngọc</a:t>
            </a:r>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69EFD97E-D1A2-4273-9817-F4AFEA962557}" type="slidenum">
              <a:rPr lang="en-US" smtClean="0"/>
              <a:t>‹#›</a:t>
            </a:fld>
            <a:endParaRPr lang="en-US"/>
          </a:p>
        </p:txBody>
      </p:sp>
    </p:spTree>
    <p:extLst>
      <p:ext uri="{BB962C8B-B14F-4D97-AF65-F5344CB8AC3E}">
        <p14:creationId xmlns:p14="http://schemas.microsoft.com/office/powerpoint/2010/main" val="14007030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16.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31.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1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4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facebook.com/zuck/posts/10103351073024591"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1.xml.rels><?xml version="1.0" encoding="UTF-8" standalone="yes"?>
<Relationships xmlns="http://schemas.openxmlformats.org/package/2006/relationships"><Relationship Id="rId3" Type="http://schemas.openxmlformats.org/officeDocument/2006/relationships/hyperlink" Target="https://machinelearningcoban.com/2017/01/12/gradientdescent/"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scikit-learn.org/stable/modules/cross_validation.html"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6535" y="2882899"/>
            <a:ext cx="11258296" cy="1545167"/>
          </a:xfrm>
        </p:spPr>
        <p:txBody>
          <a:bodyPr/>
          <a:lstStyle/>
          <a:p>
            <a:r>
              <a:rPr lang="en-US" dirty="0" smtClean="0"/>
              <a:t>COMPUTER VISION </a:t>
            </a:r>
            <a:br>
              <a:rPr lang="en-US" dirty="0" smtClean="0"/>
            </a:br>
            <a:r>
              <a:rPr lang="en-US" dirty="0" smtClean="0"/>
              <a:t>ADVANCE</a:t>
            </a:r>
            <a:endParaRPr lang="en-US" dirty="0"/>
          </a:p>
        </p:txBody>
      </p:sp>
      <p:sp>
        <p:nvSpPr>
          <p:cNvPr id="3" name="Subtitle 2"/>
          <p:cNvSpPr>
            <a:spLocks noGrp="1"/>
          </p:cNvSpPr>
          <p:nvPr>
            <p:ph type="subTitle" idx="1"/>
          </p:nvPr>
        </p:nvSpPr>
        <p:spPr>
          <a:xfrm>
            <a:off x="706535" y="4657636"/>
            <a:ext cx="9228201" cy="1645920"/>
          </a:xfrm>
        </p:spPr>
        <p:txBody>
          <a:bodyPr>
            <a:normAutofit/>
          </a:bodyPr>
          <a:lstStyle/>
          <a:p>
            <a:pPr algn="l"/>
            <a:r>
              <a:rPr lang="en-US" dirty="0" smtClean="0"/>
              <a:t>Đặng Văn Ngọc</a:t>
            </a:r>
            <a:endParaRPr lang="en-US" dirty="0"/>
          </a:p>
        </p:txBody>
      </p:sp>
    </p:spTree>
    <p:extLst>
      <p:ext uri="{BB962C8B-B14F-4D97-AF65-F5344CB8AC3E}">
        <p14:creationId xmlns:p14="http://schemas.microsoft.com/office/powerpoint/2010/main" val="7322285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47193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cs typeface="Times New Roman" panose="02020603050405020304" pitchFamily="18" charset="0"/>
              </a:rPr>
              <a:t> </a:t>
            </a:r>
            <a:r>
              <a:rPr lang="vi-VN" altLang="en-US" b="1" dirty="0">
                <a:solidFill>
                  <a:schemeClr val="tx1"/>
                </a:solidFill>
                <a:cs typeface="Times New Roman" panose="02020603050405020304" pitchFamily="18" charset="0"/>
              </a:rPr>
              <a:t>Ví </a:t>
            </a:r>
            <a:r>
              <a:rPr lang="vi-VN" altLang="en-US" b="1" dirty="0" smtClean="0">
                <a:solidFill>
                  <a:schemeClr val="tx1"/>
                </a:solidFill>
                <a:cs typeface="Times New Roman" panose="02020603050405020304" pitchFamily="18" charset="0"/>
              </a:rPr>
              <a:t>dụ</a:t>
            </a:r>
            <a:endParaRPr lang="en-US" altLang="en-US" b="1" dirty="0" smtClean="0">
              <a:solidFill>
                <a:schemeClr val="tx1"/>
              </a:solidFill>
              <a:cs typeface="Times New Roman" panose="02020603050405020304" pitchFamily="18" charset="0"/>
            </a:endParaRPr>
          </a:p>
          <a:p>
            <a:pPr marL="457200" indent="-457200" algn="just">
              <a:lnSpc>
                <a:spcPct val="150000"/>
              </a:lnSpc>
              <a:buFont typeface="+mj-lt"/>
              <a:buAutoNum type="arabicPeriod"/>
            </a:pPr>
            <a:r>
              <a:rPr lang="vi-VN" altLang="en-US" dirty="0" smtClean="0">
                <a:solidFill>
                  <a:schemeClr val="tx1"/>
                </a:solidFill>
                <a:cs typeface="Times New Roman" panose="02020603050405020304" pitchFamily="18" charset="0"/>
              </a:rPr>
              <a:t>Thảo </a:t>
            </a:r>
            <a:r>
              <a:rPr lang="vi-VN" altLang="en-US" dirty="0">
                <a:solidFill>
                  <a:schemeClr val="tx1"/>
                </a:solidFill>
                <a:cs typeface="Times New Roman" panose="02020603050405020304" pitchFamily="18" charset="0"/>
              </a:rPr>
              <a:t>luận phương pháp tiếp cận lập trình truyền thống</a:t>
            </a:r>
            <a:r>
              <a:rPr lang="vi-VN" altLang="en-US" dirty="0" smtClean="0">
                <a:solidFill>
                  <a:schemeClr val="tx1"/>
                </a:solidFill>
                <a:cs typeface="Times New Roman" panose="02020603050405020304" pitchFamily="18" charset="0"/>
              </a:rPr>
              <a:t>.</a:t>
            </a:r>
            <a:endParaRPr lang="en-US" altLang="en-US" dirty="0" smtClean="0">
              <a:solidFill>
                <a:schemeClr val="tx1"/>
              </a:solidFill>
              <a:cs typeface="Times New Roman" panose="02020603050405020304" pitchFamily="18" charset="0"/>
            </a:endParaRPr>
          </a:p>
          <a:p>
            <a:pPr marL="0" indent="0" algn="just">
              <a:lnSpc>
                <a:spcPct val="150000"/>
              </a:lnSpc>
              <a:buNone/>
            </a:pPr>
            <a:endParaRPr lang="vi-VN" altLang="en-US" dirty="0">
              <a:solidFill>
                <a:schemeClr val="tx1"/>
              </a:solidFill>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pic>
        <p:nvPicPr>
          <p:cNvPr id="5" name="Picture 4"/>
          <p:cNvPicPr>
            <a:picLocks noChangeAspect="1"/>
          </p:cNvPicPr>
          <p:nvPr/>
        </p:nvPicPr>
        <p:blipFill>
          <a:blip r:embed="rId3"/>
          <a:stretch>
            <a:fillRect/>
          </a:stretch>
        </p:blipFill>
        <p:spPr>
          <a:xfrm>
            <a:off x="3800473" y="3201987"/>
            <a:ext cx="4486275" cy="2562225"/>
          </a:xfrm>
          <a:prstGeom prst="rect">
            <a:avLst/>
          </a:prstGeom>
        </p:spPr>
      </p:pic>
    </p:spTree>
    <p:extLst>
      <p:ext uri="{BB962C8B-B14F-4D97-AF65-F5344CB8AC3E}">
        <p14:creationId xmlns:p14="http://schemas.microsoft.com/office/powerpoint/2010/main" val="31570238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862886"/>
            <a:ext cx="11996740"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 Đ</a:t>
            </a:r>
            <a:r>
              <a:rPr lang="vi-VN" b="1" dirty="0" smtClean="0">
                <a:latin typeface="Times New Roman" panose="02020603050405020304" pitchFamily="18" charset="0"/>
                <a:cs typeface="Times New Roman" panose="02020603050405020304" pitchFamily="18" charset="0"/>
              </a:rPr>
              <a:t>ầu </a:t>
            </a:r>
            <a:r>
              <a:rPr lang="vi-VN" b="1" dirty="0">
                <a:latin typeface="Times New Roman" panose="02020603050405020304" pitchFamily="18" charset="0"/>
                <a:cs typeface="Times New Roman" panose="02020603050405020304" pitchFamily="18" charset="0"/>
              </a:rPr>
              <a:t>vào của mạng lưới thần </a:t>
            </a:r>
            <a:r>
              <a:rPr lang="vi-VN" b="1" dirty="0" smtClean="0">
                <a:latin typeface="Times New Roman" panose="02020603050405020304" pitchFamily="18" charset="0"/>
                <a:cs typeface="Times New Roman" panose="02020603050405020304" pitchFamily="18" charset="0"/>
              </a:rPr>
              <a:t>kinh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biến </a:t>
            </a:r>
            <a:r>
              <a:rPr lang="vi-VN" dirty="0">
                <a:latin typeface="Times New Roman" panose="02020603050405020304" pitchFamily="18" charset="0"/>
                <a:cs typeface="Times New Roman" panose="02020603050405020304" pitchFamily="18" charset="0"/>
              </a:rPr>
              <a:t>đổi hình </a:t>
            </a:r>
            <a:r>
              <a:rPr lang="vi-VN" dirty="0"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đầu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vào</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bằng cách thay đổi kích thước hoặc cắt xén hình ảnh theo kích thước dự kiến</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AutoShape 2" descr="https://learnopencv.com/wp-content/uploads/2022/12/01-blog-keras-05-neural-network-reformat-inputs-1024x556.png"/>
          <p:cNvSpPr>
            <a:spLocks noChangeAspect="1" noChangeArrowheads="1"/>
          </p:cNvSpPr>
          <p:nvPr/>
        </p:nvSpPr>
        <p:spPr bwMode="auto">
          <a:xfrm>
            <a:off x="2661197" y="3572040"/>
            <a:ext cx="216494" cy="2164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https://learnopencv.com/wp-content/uploads/2022/12/01-blog-keras-05-neural-network-reformat-inputs-1024x5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197" y="2625690"/>
            <a:ext cx="6927805" cy="3761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749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862886"/>
            <a:ext cx="11996740"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 Đ</a:t>
            </a:r>
            <a:r>
              <a:rPr lang="vi-VN" b="1" dirty="0" smtClean="0">
                <a:latin typeface="Times New Roman" panose="02020603050405020304" pitchFamily="18" charset="0"/>
                <a:cs typeface="Times New Roman" panose="02020603050405020304" pitchFamily="18" charset="0"/>
              </a:rPr>
              <a:t>ầu </a:t>
            </a:r>
            <a:r>
              <a:rPr lang="vi-VN" b="1" dirty="0">
                <a:latin typeface="Times New Roman" panose="02020603050405020304" pitchFamily="18" charset="0"/>
                <a:cs typeface="Times New Roman" panose="02020603050405020304" pitchFamily="18" charset="0"/>
              </a:rPr>
              <a:t>vào của mạng lưới thần </a:t>
            </a:r>
            <a:r>
              <a:rPr lang="vi-VN" b="1" dirty="0" smtClean="0">
                <a:latin typeface="Times New Roman" panose="02020603050405020304" pitchFamily="18" charset="0"/>
                <a:cs typeface="Times New Roman" panose="02020603050405020304" pitchFamily="18" charset="0"/>
              </a:rPr>
              <a:t>kinh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a:t>
            </a:r>
            <a:r>
              <a:rPr lang="vi-VN" dirty="0">
                <a:cs typeface="Times New Roman" panose="02020603050405020304" pitchFamily="18" charset="0"/>
              </a:rPr>
              <a:t>tùy thuộc vào ứng dụng </a:t>
            </a:r>
            <a:r>
              <a:rPr lang="vi-VN" dirty="0"/>
              <a:t>các mạng được thiết kế cho thiết bị di động thường yêu cầu hình ảnh đầu vào nhỏ do tài nguyên hạn chế</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AutoShape 2" descr="https://learnopencv.com/wp-content/uploads/2022/12/01-blog-keras-05-neural-network-reformat-inputs-1024x556.png"/>
          <p:cNvSpPr>
            <a:spLocks noChangeAspect="1" noChangeArrowheads="1"/>
          </p:cNvSpPr>
          <p:nvPr/>
        </p:nvSpPr>
        <p:spPr bwMode="auto">
          <a:xfrm>
            <a:off x="2661197" y="3572040"/>
            <a:ext cx="216494" cy="21649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4" name="Picture 2" descr="https://learnopencv.com/wp-content/uploads/2022/12/01-blog-keras-06-neural-network-input-siz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9084" y="3207505"/>
            <a:ext cx="7398876" cy="317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5501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862886"/>
            <a:ext cx="11996740"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 Đ</a:t>
            </a:r>
            <a:r>
              <a:rPr lang="vi-VN" b="1" dirty="0" smtClean="0">
                <a:latin typeface="Times New Roman" panose="02020603050405020304" pitchFamily="18" charset="0"/>
                <a:cs typeface="Times New Roman" panose="02020603050405020304" pitchFamily="18" charset="0"/>
              </a:rPr>
              <a:t>ầu </a:t>
            </a:r>
            <a:r>
              <a:rPr lang="en-US" b="1" dirty="0" err="1" smtClean="0">
                <a:latin typeface="Times New Roman" panose="02020603050405020304" pitchFamily="18" charset="0"/>
                <a:cs typeface="Times New Roman" panose="02020603050405020304" pitchFamily="18" charset="0"/>
              </a:rPr>
              <a:t>ra</a:t>
            </a:r>
            <a:r>
              <a:rPr lang="en-US" b="1" dirty="0" smtClean="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của </a:t>
            </a:r>
            <a:r>
              <a:rPr lang="vi-VN" b="1" dirty="0">
                <a:latin typeface="Times New Roman" panose="02020603050405020304" pitchFamily="18" charset="0"/>
                <a:cs typeface="Times New Roman" panose="02020603050405020304" pitchFamily="18" charset="0"/>
              </a:rPr>
              <a:t>mạng lưới thần </a:t>
            </a:r>
            <a:r>
              <a:rPr lang="vi-VN" b="1" dirty="0" smtClean="0">
                <a:latin typeface="Times New Roman" panose="02020603050405020304" pitchFamily="18" charset="0"/>
                <a:cs typeface="Times New Roman" panose="02020603050405020304" pitchFamily="18" charset="0"/>
              </a:rPr>
              <a:t>kinh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Trong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đầu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vào</a:t>
            </a:r>
            <a:r>
              <a:rPr lang="en-US" dirty="0">
                <a:solidFill>
                  <a:srgbClr val="FF0000"/>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một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ảnh</a:t>
            </a:r>
            <a:r>
              <a:rPr lang="en-US" dirty="0">
                <a:solidFill>
                  <a:srgbClr val="FF0000"/>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đầu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ra</a:t>
            </a:r>
            <a:r>
              <a:rPr lang="en-US" dirty="0">
                <a:solidFill>
                  <a:srgbClr val="FF0000"/>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một</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giá</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trị</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số</a:t>
            </a:r>
            <a:r>
              <a:rPr lang="en-US" dirty="0">
                <a:solidFill>
                  <a:srgbClr val="FF0000"/>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t>
            </a:r>
            <a:r>
              <a:rPr lang="en-US" dirty="0" err="1" smtClean="0">
                <a:latin typeface="Times New Roman" panose="02020603050405020304" pitchFamily="18" charset="0"/>
                <a:cs typeface="Times New Roman" panose="02020603050405020304" pitchFamily="18" charset="0"/>
              </a:rPr>
              <a:t>ết</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số</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nhãn</a:t>
            </a:r>
            <a:r>
              <a:rPr lang="en-US"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endParaRPr lang="vi-VN"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2" descr="Neural network as a black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606" y="3357522"/>
            <a:ext cx="6708785" cy="260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32573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862886"/>
            <a:ext cx="11996740"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 </a:t>
            </a:r>
            <a:r>
              <a:rPr lang="vi-VN" b="1" dirty="0" smtClean="0">
                <a:cs typeface="Times New Roman" panose="02020603050405020304" pitchFamily="18" charset="0"/>
              </a:rPr>
              <a:t>Đào </a:t>
            </a:r>
            <a:r>
              <a:rPr lang="vi-VN" b="1" dirty="0">
                <a:cs typeface="Times New Roman" panose="02020603050405020304" pitchFamily="18" charset="0"/>
              </a:rPr>
              <a:t>tạo Mạng </a:t>
            </a:r>
            <a:r>
              <a:rPr lang="vi-VN" b="1" dirty="0" smtClean="0">
                <a:cs typeface="Times New Roman" panose="02020603050405020304" pitchFamily="18" charset="0"/>
              </a:rPr>
              <a:t>thần </a:t>
            </a:r>
            <a:r>
              <a:rPr lang="vi-VN" b="1" dirty="0">
                <a:cs typeface="Times New Roman" panose="02020603050405020304" pitchFamily="18" charset="0"/>
              </a:rPr>
              <a:t>kinh có nghĩa là </a:t>
            </a:r>
            <a:r>
              <a:rPr lang="vi-VN" b="1" dirty="0" smtClean="0">
                <a:cs typeface="Times New Roman" panose="02020603050405020304" pitchFamily="18" charset="0"/>
              </a:rPr>
              <a:t>gì?</a:t>
            </a:r>
            <a:r>
              <a:rPr lang="en-US" b="1" dirty="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là c</a:t>
            </a:r>
            <a:r>
              <a:rPr lang="en-US" dirty="0" err="1" smtClean="0">
                <a:latin typeface="Times New Roman" panose="02020603050405020304" pitchFamily="18" charset="0"/>
                <a:cs typeface="Times New Roman" panose="02020603050405020304" pitchFamily="18" charset="0"/>
              </a:rPr>
              <a:t>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đặt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vi-VN"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trọng</a:t>
            </a:r>
            <a:r>
              <a:rPr lang="en-US" b="1" dirty="0" smtClean="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số </a:t>
            </a:r>
            <a:r>
              <a:rPr lang="vi-VN" b="1" dirty="0">
                <a:latin typeface="Times New Roman" panose="02020603050405020304" pitchFamily="18" charset="0"/>
                <a:cs typeface="Times New Roman" panose="02020603050405020304" pitchFamily="18" charset="0"/>
              </a:rPr>
              <a:t>có thể điều chỉnh được</a:t>
            </a:r>
            <a:endParaRPr lang="vi-VN"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6" name="Picture 2" descr="https://learnopencv.com/wp-content/uploads/2022/12/01-blog-keras-07-neural-network-weights-1024x3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491" y="2158173"/>
            <a:ext cx="9753600" cy="37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75739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862886"/>
            <a:ext cx="5743978"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 </a:t>
            </a:r>
            <a:r>
              <a:rPr lang="vi-VN" b="1" dirty="0" smtClean="0">
                <a:cs typeface="Times New Roman" panose="02020603050405020304" pitchFamily="18" charset="0"/>
              </a:rPr>
              <a:t>Đào </a:t>
            </a:r>
            <a:r>
              <a:rPr lang="vi-VN" b="1" dirty="0">
                <a:cs typeface="Times New Roman" panose="02020603050405020304" pitchFamily="18" charset="0"/>
              </a:rPr>
              <a:t>tạo Mạng </a:t>
            </a:r>
            <a:r>
              <a:rPr lang="vi-VN" b="1" dirty="0" smtClean="0">
                <a:cs typeface="Times New Roman" panose="02020603050405020304" pitchFamily="18" charset="0"/>
              </a:rPr>
              <a:t>thần </a:t>
            </a:r>
            <a:r>
              <a:rPr lang="vi-VN" b="1" dirty="0">
                <a:cs typeface="Times New Roman" panose="02020603050405020304" pitchFamily="18" charset="0"/>
              </a:rPr>
              <a:t>kinh có nghĩa là </a:t>
            </a:r>
            <a:r>
              <a:rPr lang="vi-VN" b="1" dirty="0" smtClean="0">
                <a:cs typeface="Times New Roman" panose="02020603050405020304" pitchFamily="18" charset="0"/>
              </a:rPr>
              <a:t>gì?</a:t>
            </a:r>
            <a:endParaRPr lang="en-US" b="1" dirty="0" smtClean="0">
              <a:cs typeface="Times New Roman" panose="02020603050405020304" pitchFamily="18" charset="0"/>
            </a:endParaRPr>
          </a:p>
          <a:p>
            <a:pPr marL="0" indent="0" algn="just">
              <a:lnSpc>
                <a:spcPct val="150000"/>
              </a:lnSpc>
              <a:spcBef>
                <a:spcPts val="0"/>
              </a:spcBef>
              <a:buNone/>
            </a:pPr>
            <a:r>
              <a:rPr lang="vi-VN" dirty="0">
                <a:latin typeface="Times New Roman" panose="02020603050405020304" pitchFamily="18" charset="0"/>
                <a:cs typeface="Times New Roman" panose="02020603050405020304" pitchFamily="18" charset="0"/>
              </a:rPr>
              <a:t>Nếu </a:t>
            </a:r>
            <a:r>
              <a:rPr lang="vi-VN" dirty="0">
                <a:solidFill>
                  <a:srgbClr val="FF0000"/>
                </a:solidFill>
                <a:latin typeface="Times New Roman" panose="02020603050405020304" pitchFamily="18" charset="0"/>
                <a:cs typeface="Times New Roman" panose="02020603050405020304" pitchFamily="18" charset="0"/>
              </a:rPr>
              <a:t>mạng đưa ra dự đoán không chính xác</a:t>
            </a:r>
            <a:r>
              <a:rPr lang="vi-VN" dirty="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sẽ</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phải</a:t>
            </a:r>
            <a:r>
              <a:rPr lang="vi-VN" dirty="0" smtClean="0">
                <a:latin typeface="Times New Roman" panose="02020603050405020304" pitchFamily="18" charset="0"/>
                <a:cs typeface="Times New Roman" panose="02020603050405020304" pitchFamily="18" charset="0"/>
              </a:rPr>
              <a:t> </a:t>
            </a:r>
            <a:r>
              <a:rPr lang="vi-VN" dirty="0">
                <a:solidFill>
                  <a:srgbClr val="FF0000"/>
                </a:solidFill>
                <a:latin typeface="Times New Roman" panose="02020603050405020304" pitchFamily="18" charset="0"/>
                <a:cs typeface="Times New Roman" panose="02020603050405020304" pitchFamily="18" charset="0"/>
              </a:rPr>
              <a:t>tính toán lỗi liên quan </a:t>
            </a:r>
            <a:r>
              <a:rPr lang="vi-VN" dirty="0">
                <a:latin typeface="Times New Roman" panose="02020603050405020304" pitchFamily="18" charset="0"/>
                <a:cs typeface="Times New Roman" panose="02020603050405020304" pitchFamily="18" charset="0"/>
              </a:rPr>
              <a:t>đến dự đoán không chính xác và </a:t>
            </a:r>
            <a:r>
              <a:rPr lang="vi-VN" dirty="0">
                <a:solidFill>
                  <a:srgbClr val="FF0000"/>
                </a:solidFill>
                <a:latin typeface="Times New Roman" panose="02020603050405020304" pitchFamily="18" charset="0"/>
                <a:cs typeface="Times New Roman" panose="02020603050405020304" pitchFamily="18" charset="0"/>
              </a:rPr>
              <a:t>lỗi đó được sử dụng để điều chỉnh các trọng số trong mạng </a:t>
            </a:r>
            <a:r>
              <a:rPr lang="vi-VN" dirty="0">
                <a:latin typeface="Times New Roman" panose="02020603050405020304" pitchFamily="18" charset="0"/>
                <a:cs typeface="Times New Roman" panose="02020603050405020304" pitchFamily="18" charset="0"/>
              </a:rPr>
              <a:t>để </a:t>
            </a:r>
            <a:r>
              <a:rPr lang="vi-VN" dirty="0">
                <a:solidFill>
                  <a:srgbClr val="FF0000"/>
                </a:solidFill>
                <a:latin typeface="Times New Roman" panose="02020603050405020304" pitchFamily="18" charset="0"/>
                <a:cs typeface="Times New Roman" panose="02020603050405020304" pitchFamily="18" charset="0"/>
              </a:rPr>
              <a:t>cải thiện độ chính xác</a:t>
            </a:r>
            <a:r>
              <a:rPr lang="vi-VN" dirty="0">
                <a:latin typeface="Times New Roman" panose="02020603050405020304" pitchFamily="18" charset="0"/>
                <a:cs typeface="Times New Roman" panose="02020603050405020304" pitchFamily="18" charset="0"/>
              </a:rPr>
              <a:t> của các dự đoán tiếp theo.</a:t>
            </a:r>
            <a:endParaRPr lang="vi-VN"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https://learnopencv.com/wp-content/uploads/2022/12/01-blog-keras-09-neural-network-feedback-2-1024x6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130" y="1732494"/>
            <a:ext cx="6019664" cy="3950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1701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848563"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Convolutional Neural </a:t>
            </a:r>
            <a:r>
              <a:rPr lang="vi-VN" b="1" dirty="0" smtClean="0">
                <a:latin typeface="Times New Roman" panose="02020603050405020304" pitchFamily="18" charset="0"/>
                <a:cs typeface="Times New Roman" panose="02020603050405020304" pitchFamily="18" charset="0"/>
              </a:rPr>
              <a:t>Network</a:t>
            </a:r>
            <a:r>
              <a:rPr lang="en-US" b="1" dirty="0" smtClean="0">
                <a:latin typeface="Times New Roman" panose="02020603050405020304" pitchFamily="18" charset="0"/>
                <a:cs typeface="Times New Roman" panose="02020603050405020304" pitchFamily="18" charset="0"/>
              </a:rPr>
              <a:t> - CNN (</a:t>
            </a:r>
            <a:r>
              <a:rPr lang="en-US" b="1" dirty="0" err="1" smtClean="0">
                <a:latin typeface="Times New Roman" panose="02020603050405020304" pitchFamily="18" charset="0"/>
                <a:cs typeface="Times New Roman" panose="02020603050405020304" pitchFamily="18" charset="0"/>
              </a:rPr>
              <a:t>Mạng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chập</a:t>
            </a:r>
            <a:r>
              <a:rPr lang="en-US" b="1" dirty="0" smtClean="0">
                <a:latin typeface="Times New Roman" panose="02020603050405020304" pitchFamily="18" charset="0"/>
                <a:cs typeface="Times New Roman" panose="02020603050405020304" pitchFamily="18" charset="0"/>
              </a:rPr>
              <a:t>) </a:t>
            </a:r>
          </a:p>
          <a:p>
            <a:pPr marL="0" algn="just">
              <a:lnSpc>
                <a:spcPct val="150000"/>
              </a:lnSpc>
              <a:spcBef>
                <a:spcPts val="0"/>
              </a:spcBef>
              <a:buFont typeface="Arial" panose="020B0604020202020204" pitchFamily="34" charset="0"/>
              <a:buChar char="•"/>
            </a:pP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Giới</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thiệu</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tích</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chập</a:t>
            </a:r>
            <a:endParaRPr lang="en-US" b="1"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a:latin typeface="Times New Roman" panose="02020603050405020304" pitchFamily="18" charset="0"/>
                <a:cs typeface="Times New Roman" panose="02020603050405020304" pitchFamily="18" charset="0"/>
              </a:rPr>
              <a:t>Tích chập là một khái niệm trong xử lý tín hiệu số nhằm biến đổi thông tin đầu vào thông qua một phép tích chập với bộ lọc để trả về đầu ra là một tín hiệu mới.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Tín </a:t>
            </a:r>
            <a:r>
              <a:rPr lang="vi-VN" dirty="0">
                <a:latin typeface="Times New Roman" panose="02020603050405020304" pitchFamily="18" charset="0"/>
                <a:cs typeface="Times New Roman" panose="02020603050405020304" pitchFamily="18" charset="0"/>
              </a:rPr>
              <a:t>hiệu </a:t>
            </a:r>
            <a:r>
              <a:rPr lang="en-US" dirty="0" err="1" smtClean="0">
                <a:latin typeface="Times New Roman" panose="02020603050405020304" pitchFamily="18" charset="0"/>
                <a:cs typeface="Times New Roman" panose="02020603050405020304" pitchFamily="18" charset="0"/>
              </a:rPr>
              <a:t>mới</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sẽ </a:t>
            </a:r>
            <a:r>
              <a:rPr lang="vi-VN" dirty="0">
                <a:latin typeface="Times New Roman" panose="02020603050405020304" pitchFamily="18" charset="0"/>
                <a:cs typeface="Times New Roman" panose="02020603050405020304" pitchFamily="18" charset="0"/>
              </a:rPr>
              <a:t>làm giảm những đặc trưng mà bộ lọc không quan tâm và chỉ giữ những đặc trưng chính.</a:t>
            </a:r>
            <a:endParaRPr lang="vi-VN"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93727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848563"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Convolutional Neural </a:t>
            </a:r>
            <a:r>
              <a:rPr lang="vi-VN" b="1" dirty="0" smtClean="0">
                <a:latin typeface="Times New Roman" panose="02020603050405020304" pitchFamily="18" charset="0"/>
                <a:cs typeface="Times New Roman" panose="02020603050405020304" pitchFamily="18" charset="0"/>
              </a:rPr>
              <a:t>Network</a:t>
            </a:r>
            <a:r>
              <a:rPr lang="en-US" b="1" dirty="0" smtClean="0">
                <a:latin typeface="Times New Roman" panose="02020603050405020304" pitchFamily="18" charset="0"/>
                <a:cs typeface="Times New Roman" panose="02020603050405020304" pitchFamily="18" charset="0"/>
              </a:rPr>
              <a:t> - CNN (</a:t>
            </a:r>
            <a:r>
              <a:rPr lang="en-US" b="1" dirty="0" err="1" smtClean="0">
                <a:latin typeface="Times New Roman" panose="02020603050405020304" pitchFamily="18" charset="0"/>
                <a:cs typeface="Times New Roman" panose="02020603050405020304" pitchFamily="18" charset="0"/>
              </a:rPr>
              <a:t>Mạng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chập</a:t>
            </a:r>
            <a:r>
              <a:rPr lang="en-US" b="1" dirty="0" smtClean="0">
                <a:latin typeface="Times New Roman" panose="02020603050405020304" pitchFamily="18" charset="0"/>
                <a:cs typeface="Times New Roman" panose="02020603050405020304" pitchFamily="18" charset="0"/>
              </a:rPr>
              <a:t>) </a:t>
            </a:r>
          </a:p>
          <a:p>
            <a:pPr marL="0" algn="just">
              <a:lnSpc>
                <a:spcPct val="150000"/>
              </a:lnSpc>
              <a:spcBef>
                <a:spcPts val="0"/>
              </a:spcBef>
              <a:buFont typeface="Arial" panose="020B0604020202020204" pitchFamily="34" charset="0"/>
              <a:buChar char="•"/>
            </a:pP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thần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chập</a:t>
            </a:r>
            <a:r>
              <a:rPr lang="en-US" b="1" dirty="0">
                <a:latin typeface="Times New Roman" panose="02020603050405020304" pitchFamily="18" charset="0"/>
                <a:cs typeface="Times New Roman" panose="02020603050405020304" pitchFamily="18" charset="0"/>
              </a:rPr>
              <a:t> </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M</a:t>
            </a:r>
            <a:r>
              <a:rPr lang="vi-VN" dirty="0">
                <a:latin typeface="Times New Roman" panose="02020603050405020304" pitchFamily="18" charset="0"/>
                <a:cs typeface="Times New Roman" panose="02020603050405020304" pitchFamily="18" charset="0"/>
              </a:rPr>
              <a:t>ạng thần kinh tích chập </a:t>
            </a:r>
            <a:r>
              <a:rPr lang="vi-VN" dirty="0" smtClean="0">
                <a:latin typeface="Times New Roman" panose="02020603050405020304" pitchFamily="18" charset="0"/>
                <a:cs typeface="Times New Roman" panose="02020603050405020304" pitchFamily="18" charset="0"/>
              </a:rPr>
              <a:t>(CNN) được phát triển để xử lý dữ liệu hình ảnh hiệu quả hơn.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Mạng</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sử </a:t>
            </a:r>
            <a:r>
              <a:rPr lang="vi-VN" dirty="0">
                <a:latin typeface="Times New Roman" panose="02020603050405020304" pitchFamily="18" charset="0"/>
                <a:cs typeface="Times New Roman" panose="02020603050405020304" pitchFamily="18" charset="0"/>
              </a:rPr>
              <a:t>dụng </a:t>
            </a:r>
            <a:r>
              <a:rPr lang="vi-VN" dirty="0" smtClean="0">
                <a:latin typeface="Times New Roman" panose="02020603050405020304" pitchFamily="18" charset="0"/>
                <a:cs typeface="Times New Roman" panose="02020603050405020304" pitchFamily="18" charset="0"/>
              </a:rPr>
              <a:t>các </a:t>
            </a:r>
            <a:r>
              <a:rPr lang="vi-VN" dirty="0">
                <a:latin typeface="Times New Roman" panose="02020603050405020304" pitchFamily="18" charset="0"/>
                <a:cs typeface="Times New Roman" panose="02020603050405020304" pitchFamily="18" charset="0"/>
              </a:rPr>
              <a:t>phép toán </a:t>
            </a:r>
            <a:r>
              <a:rPr lang="vi-VN" b="1" dirty="0">
                <a:latin typeface="Times New Roman" panose="02020603050405020304" pitchFamily="18" charset="0"/>
                <a:cs typeface="Times New Roman" panose="02020603050405020304" pitchFamily="18" charset="0"/>
              </a:rPr>
              <a:t>tích chập</a:t>
            </a:r>
            <a:r>
              <a:rPr lang="vi-VN" dirty="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để </a:t>
            </a:r>
            <a:r>
              <a:rPr lang="vi-VN" dirty="0">
                <a:latin typeface="Times New Roman" panose="02020603050405020304" pitchFamily="18" charset="0"/>
                <a:cs typeface="Times New Roman" panose="02020603050405020304" pitchFamily="18" charset="0"/>
              </a:rPr>
              <a:t>trích xuất các tính năng từ hình ảnh. Đây là một tính năng chính của các lớp tích chập, được gọi là </a:t>
            </a:r>
            <a:r>
              <a:rPr lang="vi-VN" b="1" dirty="0" smtClean="0">
                <a:latin typeface="Times New Roman" panose="02020603050405020304" pitchFamily="18" charset="0"/>
                <a:cs typeface="Times New Roman" panose="02020603050405020304" pitchFamily="18" charset="0"/>
              </a:rPr>
              <a:t>chia </a:t>
            </a:r>
            <a:r>
              <a:rPr lang="vi-VN" b="1" dirty="0">
                <a:latin typeface="Times New Roman" panose="02020603050405020304" pitchFamily="18" charset="0"/>
                <a:cs typeface="Times New Roman" panose="02020603050405020304" pitchFamily="18" charset="0"/>
              </a:rPr>
              <a:t>sẻ tham </a:t>
            </a:r>
            <a:r>
              <a:rPr lang="vi-VN" b="1" dirty="0" smtClean="0">
                <a:latin typeface="Times New Roman" panose="02020603050405020304" pitchFamily="18" charset="0"/>
                <a:cs typeface="Times New Roman" panose="02020603050405020304" pitchFamily="18" charset="0"/>
              </a:rPr>
              <a:t>số</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trong đó các trọng số giống nhau được sử dụng để xử lý các phần khác nhau của hình ảnh đầu vào.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Điều </a:t>
            </a:r>
            <a:r>
              <a:rPr lang="vi-VN" dirty="0">
                <a:latin typeface="Times New Roman" panose="02020603050405020304" pitchFamily="18" charset="0"/>
                <a:cs typeface="Times New Roman" panose="02020603050405020304" pitchFamily="18" charset="0"/>
              </a:rPr>
              <a:t>này cho phép </a:t>
            </a:r>
            <a:r>
              <a:rPr lang="vi-VN" dirty="0" smtClean="0">
                <a:latin typeface="Times New Roman" panose="02020603050405020304" pitchFamily="18" charset="0"/>
                <a:cs typeface="Times New Roman" panose="02020603050405020304" pitchFamily="18" charset="0"/>
              </a:rPr>
              <a:t>phát </a:t>
            </a:r>
            <a:r>
              <a:rPr lang="vi-VN" dirty="0">
                <a:latin typeface="Times New Roman" panose="02020603050405020304" pitchFamily="18" charset="0"/>
                <a:cs typeface="Times New Roman" panose="02020603050405020304" pitchFamily="18" charset="0"/>
              </a:rPr>
              <a:t>hiện các mẫu tính </a:t>
            </a:r>
            <a:r>
              <a:rPr lang="vi-VN" dirty="0" smtClean="0">
                <a:latin typeface="Times New Roman" panose="02020603050405020304" pitchFamily="18" charset="0"/>
                <a:cs typeface="Times New Roman" panose="02020603050405020304" pitchFamily="18" charset="0"/>
              </a:rPr>
              <a:t>năng</a:t>
            </a:r>
            <a:r>
              <a:rPr lang="vi-VN" dirty="0">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không thay </a:t>
            </a:r>
            <a:r>
              <a:rPr lang="vi-VN" b="1" dirty="0" smtClean="0">
                <a:latin typeface="Times New Roman" panose="02020603050405020304" pitchFamily="18" charset="0"/>
                <a:cs typeface="Times New Roman" panose="02020603050405020304" pitchFamily="18" charset="0"/>
              </a:rPr>
              <a:t>đổi</a:t>
            </a:r>
            <a:r>
              <a:rPr lang="vi-VN" dirty="0">
                <a:latin typeface="Times New Roman" panose="02020603050405020304" pitchFamily="18" charset="0"/>
                <a:cs typeface="Times New Roman" panose="02020603050405020304" pitchFamily="18" charset="0"/>
              </a:rPr>
              <a:t> khi </a:t>
            </a:r>
            <a:r>
              <a:rPr lang="en-US" dirty="0" err="1" smtClean="0">
                <a:solidFill>
                  <a:srgbClr val="FF0000"/>
                </a:solidFill>
                <a:latin typeface="Times New Roman" panose="02020603050405020304" pitchFamily="18" charset="0"/>
                <a:cs typeface="Times New Roman" panose="02020603050405020304" pitchFamily="18" charset="0"/>
              </a:rPr>
              <a:t>bộ</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lọc</a:t>
            </a:r>
            <a:r>
              <a:rPr lang="en-US" dirty="0" smtClean="0">
                <a:solidFill>
                  <a:srgbClr val="FF0000"/>
                </a:solidFill>
                <a:latin typeface="Times New Roman" panose="02020603050405020304" pitchFamily="18" charset="0"/>
                <a:cs typeface="Times New Roman" panose="02020603050405020304" pitchFamily="18" charset="0"/>
              </a:rPr>
              <a:t> </a:t>
            </a:r>
            <a:r>
              <a:rPr lang="vi-VN" dirty="0" smtClean="0">
                <a:solidFill>
                  <a:srgbClr val="FF0000"/>
                </a:solidFill>
                <a:latin typeface="Times New Roman" panose="02020603050405020304" pitchFamily="18" charset="0"/>
                <a:cs typeface="Times New Roman" panose="02020603050405020304" pitchFamily="18" charset="0"/>
              </a:rPr>
              <a:t>di </a:t>
            </a:r>
            <a:r>
              <a:rPr lang="vi-VN" dirty="0">
                <a:solidFill>
                  <a:srgbClr val="FF0000"/>
                </a:solidFill>
                <a:latin typeface="Times New Roman" panose="02020603050405020304" pitchFamily="18" charset="0"/>
                <a:cs typeface="Times New Roman" panose="02020603050405020304" pitchFamily="18" charset="0"/>
              </a:rPr>
              <a:t>chuyển trên hình ảnh</a:t>
            </a:r>
            <a:r>
              <a:rPr lang="vi-VN" dirty="0">
                <a:latin typeface="Times New Roman" panose="02020603050405020304" pitchFamily="18" charset="0"/>
                <a:cs typeface="Times New Roman" panose="02020603050405020304" pitchFamily="18" charset="0"/>
              </a:rPr>
              <a:t>. Cách tiếp cận này cải thiện hiệu quả của mô hình bằng cách giảm đáng kể tổng số tham số có thể đào tạo so với các lớp được kết nối đầy đủ.</a:t>
            </a:r>
            <a:endParaRPr lang="vi-VN"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29361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5486401"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Convolutional Neural </a:t>
            </a:r>
            <a:r>
              <a:rPr lang="vi-VN" b="1" dirty="0" smtClean="0">
                <a:latin typeface="Times New Roman" panose="02020603050405020304" pitchFamily="18" charset="0"/>
                <a:cs typeface="Times New Roman" panose="02020603050405020304" pitchFamily="18" charset="0"/>
              </a:rPr>
              <a:t>Network</a:t>
            </a:r>
            <a:r>
              <a:rPr lang="en-US" b="1" dirty="0" smtClean="0">
                <a:latin typeface="Times New Roman" panose="02020603050405020304" pitchFamily="18" charset="0"/>
                <a:cs typeface="Times New Roman" panose="02020603050405020304" pitchFamily="18" charset="0"/>
              </a:rPr>
              <a:t> - CNN (</a:t>
            </a:r>
            <a:r>
              <a:rPr lang="en-US" b="1" dirty="0" err="1" smtClean="0">
                <a:latin typeface="Times New Roman" panose="02020603050405020304" pitchFamily="18" charset="0"/>
                <a:cs typeface="Times New Roman" panose="02020603050405020304" pitchFamily="18" charset="0"/>
              </a:rPr>
              <a:t>Mạng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chập</a:t>
            </a:r>
            <a:r>
              <a:rPr lang="en-US" b="1" dirty="0" smtClean="0">
                <a:latin typeface="Times New Roman" panose="02020603050405020304" pitchFamily="18" charset="0"/>
                <a:cs typeface="Times New Roman" panose="02020603050405020304" pitchFamily="18" charset="0"/>
              </a:rPr>
              <a:t>) </a:t>
            </a:r>
          </a:p>
          <a:p>
            <a:pPr marL="0" algn="just">
              <a:lnSpc>
                <a:spcPct val="150000"/>
              </a:lnSpc>
              <a:spcBef>
                <a:spcPts val="0"/>
              </a:spcBef>
              <a:buFont typeface="Arial" panose="020B0604020202020204" pitchFamily="34" charset="0"/>
              <a:buChar char="•"/>
            </a:pPr>
            <a:r>
              <a:rPr lang="en-US" b="1" dirty="0" smtClean="0">
                <a:solidFill>
                  <a:schemeClr val="tx1"/>
                </a:solidFill>
                <a:latin typeface="Times New Roman" panose="02020603050405020304" pitchFamily="18" charset="0"/>
                <a:cs typeface="Times New Roman" panose="02020603050405020304" pitchFamily="18" charset="0"/>
              </a:rPr>
              <a:t> </a:t>
            </a:r>
            <a:r>
              <a:rPr lang="en-US" b="1" dirty="0">
                <a:solidFill>
                  <a:schemeClr val="tx1"/>
                </a:solidFill>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Mạng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thần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kinh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tích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chập</a:t>
            </a:r>
            <a:r>
              <a:rPr lang="en-US" b="1" dirty="0">
                <a:latin typeface="Times New Roman" panose="02020603050405020304" pitchFamily="18" charset="0"/>
                <a:cs typeface="Times New Roman" panose="02020603050405020304" pitchFamily="18" charset="0"/>
              </a:rPr>
              <a:t> </a:t>
            </a:r>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Trong </a:t>
            </a:r>
            <a:r>
              <a:rPr lang="vi-VN" dirty="0">
                <a:latin typeface="Times New Roman" panose="02020603050405020304" pitchFamily="18" charset="0"/>
                <a:cs typeface="Times New Roman" panose="02020603050405020304" pitchFamily="18" charset="0"/>
              </a:rPr>
              <a:t>một mạng nơ ron tích </a:t>
            </a:r>
            <a:r>
              <a:rPr lang="vi-VN" dirty="0" smtClean="0">
                <a:latin typeface="Times New Roman" panose="02020603050405020304" pitchFamily="18" charset="0"/>
                <a:cs typeface="Times New Roman" panose="02020603050405020304" pitchFamily="18" charset="0"/>
              </a:rPr>
              <a:t>chập</a:t>
            </a: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dựa vào kích thước ma trận đầu vào </a:t>
            </a:r>
            <a:r>
              <a:rPr lang="vi-VN"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W</a:t>
            </a:r>
            <a:r>
              <a:rPr lang="vi-VN" dirty="0" smtClean="0">
                <a:latin typeface="Times New Roman" panose="02020603050405020304" pitchFamily="18" charset="0"/>
                <a:cs typeface="Times New Roman" panose="02020603050405020304" pitchFamily="18" charset="0"/>
              </a:rPr>
              <a:t>1,</a:t>
            </a:r>
            <a:r>
              <a:rPr lang="en-US" dirty="0" smtClean="0">
                <a:latin typeface="Times New Roman" panose="02020603050405020304" pitchFamily="18" charset="0"/>
                <a:cs typeface="Times New Roman" panose="02020603050405020304" pitchFamily="18" charset="0"/>
              </a:rPr>
              <a:t>H</a:t>
            </a:r>
            <a:r>
              <a:rPr lang="vi-VN" dirty="0" smtClean="0">
                <a:latin typeface="Times New Roman" panose="02020603050405020304" pitchFamily="18" charset="0"/>
                <a:cs typeface="Times New Roman" panose="02020603050405020304" pitchFamily="18" charset="0"/>
              </a:rPr>
              <a:t>1</a:t>
            </a:r>
            <a:r>
              <a:rPr lang="vi-VN" dirty="0">
                <a:latin typeface="Times New Roman" panose="02020603050405020304" pitchFamily="18" charset="0"/>
                <a:cs typeface="Times New Roman" panose="02020603050405020304" pitchFamily="18" charset="0"/>
              </a:rPr>
              <a:t>), kích thước bộ lọc </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F</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F</a:t>
            </a:r>
            <a:r>
              <a:rPr lang="vi-VN" dirty="0" smtClean="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và bước nhảy </a:t>
            </a:r>
            <a:r>
              <a:rPr lang="en-US" dirty="0" smtClean="0">
                <a:latin typeface="Times New Roman" panose="02020603050405020304" pitchFamily="18" charset="0"/>
                <a:cs typeface="Times New Roman" panose="02020603050405020304" pitchFamily="18" charset="0"/>
              </a:rPr>
              <a:t>S</a:t>
            </a:r>
            <a:r>
              <a:rPr lang="vi-VN" dirty="0">
                <a:latin typeface="Times New Roman" panose="02020603050405020304" pitchFamily="18" charset="0"/>
                <a:cs typeface="Times New Roman" panose="02020603050405020304" pitchFamily="18" charset="0"/>
              </a:rPr>
              <a:t> để xác định kích thước ma trận đầu ra </a:t>
            </a:r>
            <a:r>
              <a:rPr lang="vi-VN"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W</a:t>
            </a:r>
            <a:r>
              <a:rPr lang="vi-VN" dirty="0" smtClean="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H</a:t>
            </a:r>
            <a:r>
              <a:rPr lang="vi-VN" dirty="0" smtClean="0">
                <a:latin typeface="Times New Roman" panose="02020603050405020304" pitchFamily="18" charset="0"/>
                <a:cs typeface="Times New Roman" panose="02020603050405020304" pitchFamily="18" charset="0"/>
              </a:rPr>
              <a:t>2</a:t>
            </a:r>
            <a:r>
              <a:rPr lang="vi-VN" dirty="0">
                <a:latin typeface="Times New Roman" panose="02020603050405020304" pitchFamily="18" charset="0"/>
                <a:cs typeface="Times New Roman" panose="02020603050405020304" pitchFamily="18" charset="0"/>
              </a:rPr>
              <a:t>).</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5714999" y="2229666"/>
            <a:ext cx="6248400" cy="2790825"/>
          </a:xfrm>
          <a:prstGeom prst="rect">
            <a:avLst/>
          </a:prstGeom>
        </p:spPr>
      </p:pic>
    </p:spTree>
    <p:extLst>
      <p:ext uri="{BB962C8B-B14F-4D97-AF65-F5344CB8AC3E}">
        <p14:creationId xmlns:p14="http://schemas.microsoft.com/office/powerpoint/2010/main" val="127649312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12959" cy="5524386"/>
          </a:xfrm>
        </p:spPr>
        <p:txBody>
          <a:bodyPr>
            <a:normAutofit fontScale="92500" lnSpcReduction="10000"/>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Convolutional Neural </a:t>
            </a:r>
            <a:r>
              <a:rPr lang="vi-VN" b="1" dirty="0" smtClean="0">
                <a:latin typeface="Times New Roman" panose="02020603050405020304" pitchFamily="18" charset="0"/>
                <a:cs typeface="Times New Roman" panose="02020603050405020304" pitchFamily="18" charset="0"/>
              </a:rPr>
              <a:t>Network</a:t>
            </a:r>
            <a:r>
              <a:rPr lang="en-US" b="1" dirty="0" smtClean="0">
                <a:latin typeface="Times New Roman" panose="02020603050405020304" pitchFamily="18" charset="0"/>
                <a:cs typeface="Times New Roman" panose="02020603050405020304" pitchFamily="18" charset="0"/>
              </a:rPr>
              <a:t> - CNN (</a:t>
            </a:r>
            <a:r>
              <a:rPr lang="en-US" b="1" dirty="0" err="1" smtClean="0">
                <a:latin typeface="Times New Roman" panose="02020603050405020304" pitchFamily="18" charset="0"/>
                <a:cs typeface="Times New Roman" panose="02020603050405020304" pitchFamily="18" charset="0"/>
              </a:rPr>
              <a:t>Mạng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chập</a:t>
            </a:r>
            <a:r>
              <a:rPr lang="en-US" b="1" dirty="0" smtClean="0">
                <a:latin typeface="Times New Roman" panose="02020603050405020304" pitchFamily="18" charset="0"/>
                <a:cs typeface="Times New Roman" panose="02020603050405020304" pitchFamily="18" charset="0"/>
              </a:rPr>
              <a:t>) </a:t>
            </a:r>
          </a:p>
          <a:p>
            <a:pPr marL="0" algn="just">
              <a:lnSpc>
                <a:spcPct val="150000"/>
              </a:lnSpc>
              <a:spcBef>
                <a:spcPts val="0"/>
              </a:spcBef>
              <a:buFont typeface="Arial" panose="020B0604020202020204" pitchFamily="34" charset="0"/>
              <a:buChar char="•"/>
            </a:pP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Các</a:t>
            </a:r>
            <a:r>
              <a:rPr lang="en-US" b="1" dirty="0">
                <a:solidFill>
                  <a:schemeClr val="tx1"/>
                </a:solidFill>
                <a:latin typeface="Times New Roman" panose="02020603050405020304" pitchFamily="18" charset="0"/>
                <a:cs typeface="Times New Roman" panose="02020603050405020304" pitchFamily="18" charset="0"/>
              </a:rPr>
              <a:t> </a:t>
            </a:r>
            <a:r>
              <a:rPr lang="en-US" b="1" dirty="0" err="1">
                <a:solidFill>
                  <a:schemeClr val="tx1"/>
                </a:solidFill>
                <a:latin typeface="Times New Roman" panose="02020603050405020304" pitchFamily="18" charset="0"/>
                <a:cs typeface="Times New Roman" panose="02020603050405020304" pitchFamily="18" charset="0"/>
              </a:rPr>
              <a:t>Thuật</a:t>
            </a:r>
            <a:r>
              <a:rPr lang="en-US" b="1" dirty="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ngữ</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Mạng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chập</a:t>
            </a:r>
            <a:r>
              <a:rPr lang="en-US" b="1" dirty="0" smtClean="0">
                <a:latin typeface="Times New Roman" panose="02020603050405020304" pitchFamily="18" charset="0"/>
                <a:cs typeface="Times New Roman" panose="02020603050405020304" pitchFamily="18" charset="0"/>
              </a:rPr>
              <a:t> </a:t>
            </a: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Đơn </a:t>
            </a:r>
            <a:r>
              <a:rPr lang="vi-VN" b="1" dirty="0">
                <a:latin typeface="Times New Roman" panose="02020603050405020304" pitchFamily="18" charset="0"/>
                <a:cs typeface="Times New Roman" panose="02020603050405020304" pitchFamily="18" charset="0"/>
              </a:rPr>
              <a:t>vị (Unit)</a:t>
            </a:r>
            <a:r>
              <a:rPr lang="vi-VN" dirty="0">
                <a:latin typeface="Times New Roman" panose="02020603050405020304" pitchFamily="18" charset="0"/>
                <a:cs typeface="Times New Roman" panose="02020603050405020304" pitchFamily="18" charset="0"/>
              </a:rPr>
              <a:t>: Là giá trị của một điểm nằm trên ma trận khối ở mỗi tầng của mạng CNN.</a:t>
            </a: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Vùng </a:t>
            </a:r>
            <a:r>
              <a:rPr lang="vi-VN" b="1" dirty="0">
                <a:latin typeface="Times New Roman" panose="02020603050405020304" pitchFamily="18" charset="0"/>
                <a:cs typeface="Times New Roman" panose="02020603050405020304" pitchFamily="18" charset="0"/>
              </a:rPr>
              <a:t>nhận thức (Receptive Field)</a:t>
            </a:r>
            <a:r>
              <a:rPr lang="vi-VN" dirty="0">
                <a:latin typeface="Times New Roman" panose="02020603050405020304" pitchFamily="18" charset="0"/>
                <a:cs typeface="Times New Roman" panose="02020603050405020304" pitchFamily="18" charset="0"/>
              </a:rPr>
              <a:t>: Là một vùng ảnh trên khối ma trận đầu vào mà bộ lọc sẽ nhân tích chập để ánh xạ tới một đơn vị trên layer tiếp theo.</a:t>
            </a: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Vùng </a:t>
            </a:r>
            <a:r>
              <a:rPr lang="vi-VN" b="1" dirty="0">
                <a:latin typeface="Times New Roman" panose="02020603050405020304" pitchFamily="18" charset="0"/>
                <a:cs typeface="Times New Roman" panose="02020603050405020304" pitchFamily="18" charset="0"/>
              </a:rPr>
              <a:t>địa phương (Local region)</a:t>
            </a:r>
            <a:r>
              <a:rPr lang="vi-VN" dirty="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Là </a:t>
            </a:r>
            <a:r>
              <a:rPr lang="vi-VN" dirty="0">
                <a:latin typeface="Times New Roman" panose="02020603050405020304" pitchFamily="18" charset="0"/>
                <a:cs typeface="Times New Roman" panose="02020603050405020304" pitchFamily="18" charset="0"/>
              </a:rPr>
              <a:t>một vùng ảnh cụ thể nằm trên khối ma trận ở các tầng (</a:t>
            </a:r>
            <a:r>
              <a:rPr lang="vi-VN" i="1" dirty="0">
                <a:latin typeface="Times New Roman" panose="02020603050405020304" pitchFamily="18" charset="0"/>
                <a:cs typeface="Times New Roman" panose="02020603050405020304" pitchFamily="18" charset="0"/>
              </a:rPr>
              <a:t>layer</a:t>
            </a:r>
            <a:r>
              <a:rPr lang="vi-VN" dirty="0">
                <a:latin typeface="Times New Roman" panose="02020603050405020304" pitchFamily="18" charset="0"/>
                <a:cs typeface="Times New Roman" panose="02020603050405020304" pitchFamily="18" charset="0"/>
              </a:rPr>
              <a:t>) của mạng CNN.</a:t>
            </a: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Bản </a:t>
            </a:r>
            <a:r>
              <a:rPr lang="vi-VN" b="1" dirty="0">
                <a:latin typeface="Times New Roman" panose="02020603050405020304" pitchFamily="18" charset="0"/>
                <a:cs typeface="Times New Roman" panose="02020603050405020304" pitchFamily="18" charset="0"/>
              </a:rPr>
              <a:t>đồ đặc trưng (Feature Map)</a:t>
            </a:r>
            <a:r>
              <a:rPr lang="vi-VN" dirty="0">
                <a:latin typeface="Times New Roman" panose="02020603050405020304" pitchFamily="18" charset="0"/>
                <a:cs typeface="Times New Roman" panose="02020603050405020304" pitchFamily="18" charset="0"/>
              </a:rPr>
              <a:t>: Là ma trận đầu ra khi áp dụng phép tích chập giữa bộ lọc với các vùng nhận thức theo phương di chuyển từ trái qua phải và từ trên xuống dưới.</a:t>
            </a: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Bản </a:t>
            </a:r>
            <a:r>
              <a:rPr lang="vi-VN" b="1" dirty="0">
                <a:latin typeface="Times New Roman" panose="02020603050405020304" pitchFamily="18" charset="0"/>
                <a:cs typeface="Times New Roman" panose="02020603050405020304" pitchFamily="18" charset="0"/>
              </a:rPr>
              <a:t>đồ kích hoạt (Activation Map)</a:t>
            </a:r>
            <a:r>
              <a:rPr lang="vi-VN" dirty="0">
                <a:latin typeface="Times New Roman" panose="02020603050405020304" pitchFamily="18" charset="0"/>
                <a:cs typeface="Times New Roman" panose="02020603050405020304" pitchFamily="18" charset="0"/>
              </a:rPr>
              <a:t>: Là output của </a:t>
            </a:r>
            <a:r>
              <a:rPr lang="vi-VN" i="1" dirty="0">
                <a:latin typeface="Times New Roman" panose="02020603050405020304" pitchFamily="18" charset="0"/>
                <a:cs typeface="Times New Roman" panose="02020603050405020304" pitchFamily="18" charset="0"/>
              </a:rPr>
              <a:t>bản đồ đặc trưng</a:t>
            </a:r>
            <a:r>
              <a:rPr lang="vi-VN" dirty="0">
                <a:latin typeface="Times New Roman" panose="02020603050405020304" pitchFamily="18" charset="0"/>
                <a:cs typeface="Times New Roman" panose="02020603050405020304" pitchFamily="18" charset="0"/>
              </a:rPr>
              <a:t> CNN khi áp dụng thêm hàm activation để tạo tính phi tuyến</a:t>
            </a:r>
            <a:r>
              <a:rPr lang="vi-VN"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16582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12959"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Convolutional Neural </a:t>
            </a:r>
            <a:r>
              <a:rPr lang="vi-VN" b="1" dirty="0" smtClean="0">
                <a:latin typeface="Times New Roman" panose="02020603050405020304" pitchFamily="18" charset="0"/>
                <a:cs typeface="Times New Roman" panose="02020603050405020304" pitchFamily="18" charset="0"/>
              </a:rPr>
              <a:t>Network</a:t>
            </a:r>
            <a:r>
              <a:rPr lang="en-US" b="1" dirty="0" smtClean="0">
                <a:latin typeface="Times New Roman" panose="02020603050405020304" pitchFamily="18" charset="0"/>
                <a:cs typeface="Times New Roman" panose="02020603050405020304" pitchFamily="18" charset="0"/>
              </a:rPr>
              <a:t> - CNN</a:t>
            </a:r>
          </a:p>
          <a:p>
            <a:pPr marL="0" algn="just">
              <a:lnSpc>
                <a:spcPct val="150000"/>
              </a:lnSpc>
              <a:spcBef>
                <a:spcPts val="0"/>
              </a:spcBef>
              <a:buFont typeface="Arial" panose="020B0604020202020204" pitchFamily="34" charset="0"/>
              <a:buChar char="•"/>
            </a:pP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234517" y="2213793"/>
            <a:ext cx="11768593" cy="3967697"/>
          </a:xfrm>
          <a:prstGeom prst="rect">
            <a:avLst/>
          </a:prstGeom>
        </p:spPr>
      </p:pic>
    </p:spTree>
    <p:extLst>
      <p:ext uri="{BB962C8B-B14F-4D97-AF65-F5344CB8AC3E}">
        <p14:creationId xmlns:p14="http://schemas.microsoft.com/office/powerpoint/2010/main" val="15309827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47193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cs typeface="Times New Roman" panose="02020603050405020304" pitchFamily="18" charset="0"/>
              </a:rPr>
              <a:t> </a:t>
            </a:r>
            <a:r>
              <a:rPr lang="vi-VN" altLang="en-US" b="1" dirty="0">
                <a:solidFill>
                  <a:schemeClr val="tx1"/>
                </a:solidFill>
                <a:cs typeface="Times New Roman" panose="02020603050405020304" pitchFamily="18" charset="0"/>
              </a:rPr>
              <a:t>Ví </a:t>
            </a:r>
            <a:r>
              <a:rPr lang="vi-VN" altLang="en-US" b="1" dirty="0" smtClean="0">
                <a:solidFill>
                  <a:schemeClr val="tx1"/>
                </a:solidFill>
                <a:cs typeface="Times New Roman" panose="02020603050405020304" pitchFamily="18" charset="0"/>
              </a:rPr>
              <a:t>dụ</a:t>
            </a:r>
            <a:endParaRPr lang="en-US" altLang="en-US" b="1" dirty="0" smtClean="0">
              <a:solidFill>
                <a:schemeClr val="tx1"/>
              </a:solidFill>
              <a:cs typeface="Times New Roman" panose="02020603050405020304" pitchFamily="18" charset="0"/>
            </a:endParaRPr>
          </a:p>
          <a:p>
            <a:pPr marL="0" indent="0" algn="just">
              <a:lnSpc>
                <a:spcPct val="150000"/>
              </a:lnSpc>
              <a:buNone/>
            </a:pPr>
            <a:r>
              <a:rPr lang="en-US" altLang="en-US" dirty="0" smtClean="0">
                <a:solidFill>
                  <a:schemeClr val="tx1"/>
                </a:solidFill>
                <a:latin typeface="Times New Roman" panose="02020603050405020304" pitchFamily="18" charset="0"/>
                <a:cs typeface="Times New Roman" panose="02020603050405020304" pitchFamily="18" charset="0"/>
              </a:rPr>
              <a:t>2. </a:t>
            </a:r>
            <a:r>
              <a:rPr lang="vi-VN" altLang="en-US" dirty="0" smtClean="0">
                <a:solidFill>
                  <a:schemeClr val="tx1"/>
                </a:solidFill>
                <a:latin typeface="Times New Roman" panose="02020603050405020304" pitchFamily="18" charset="0"/>
                <a:cs typeface="Times New Roman" panose="02020603050405020304" pitchFamily="18" charset="0"/>
              </a:rPr>
              <a:t>Thảo </a:t>
            </a:r>
            <a:r>
              <a:rPr lang="vi-VN" altLang="en-US" dirty="0">
                <a:solidFill>
                  <a:schemeClr val="tx1"/>
                </a:solidFill>
                <a:latin typeface="Times New Roman" panose="02020603050405020304" pitchFamily="18" charset="0"/>
                <a:cs typeface="Times New Roman" panose="02020603050405020304" pitchFamily="18" charset="0"/>
              </a:rPr>
              <a:t>luận phương pháp tiếp cận lập trình học máy.</a:t>
            </a: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endParaRPr lang="vi-VN" altLang="en-US" dirty="0">
              <a:solidFill>
                <a:schemeClr val="tx1"/>
              </a:solidFill>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pic>
        <p:nvPicPr>
          <p:cNvPr id="7" name="Picture 6"/>
          <p:cNvPicPr>
            <a:picLocks noChangeAspect="1"/>
          </p:cNvPicPr>
          <p:nvPr/>
        </p:nvPicPr>
        <p:blipFill>
          <a:blip r:embed="rId3"/>
          <a:stretch>
            <a:fillRect/>
          </a:stretch>
        </p:blipFill>
        <p:spPr>
          <a:xfrm>
            <a:off x="3200400" y="3021429"/>
            <a:ext cx="5490890" cy="3456319"/>
          </a:xfrm>
          <a:prstGeom prst="rect">
            <a:avLst/>
          </a:prstGeom>
        </p:spPr>
      </p:pic>
    </p:spTree>
    <p:extLst>
      <p:ext uri="{BB962C8B-B14F-4D97-AF65-F5344CB8AC3E}">
        <p14:creationId xmlns:p14="http://schemas.microsoft.com/office/powerpoint/2010/main" val="235926750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12959"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Convolutional Neural </a:t>
            </a:r>
            <a:r>
              <a:rPr lang="vi-VN" b="1" dirty="0" smtClean="0">
                <a:latin typeface="Times New Roman" panose="02020603050405020304" pitchFamily="18" charset="0"/>
                <a:cs typeface="Times New Roman" panose="02020603050405020304" pitchFamily="18" charset="0"/>
              </a:rPr>
              <a:t>Network</a:t>
            </a:r>
            <a:r>
              <a:rPr lang="en-US" b="1" dirty="0" smtClean="0">
                <a:latin typeface="Times New Roman" panose="02020603050405020304" pitchFamily="18" charset="0"/>
                <a:cs typeface="Times New Roman" panose="02020603050405020304" pitchFamily="18" charset="0"/>
              </a:rPr>
              <a:t> - CNN</a:t>
            </a:r>
          </a:p>
          <a:p>
            <a:pPr marL="0" algn="just">
              <a:lnSpc>
                <a:spcPct val="150000"/>
              </a:lnSpc>
              <a:spcBef>
                <a:spcPts val="0"/>
              </a:spcBef>
              <a:buFont typeface="Arial" panose="020B0604020202020204" pitchFamily="34" charset="0"/>
              <a:buChar char="•"/>
            </a:pP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6146" name="Picture 2" descr="https://learnopencv.com/wp-content/uploads/2023/01/tensorflow-keras-cnn-vgg-architecture-components-1-1024x62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1831" y="2076805"/>
            <a:ext cx="9166336" cy="4477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99299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12959" cy="5691811"/>
          </a:xfrm>
        </p:spPr>
        <p:txBody>
          <a:bodyPr>
            <a:noAutofit/>
          </a:bodyPr>
          <a:lstStyle/>
          <a:p>
            <a:pPr marL="0" algn="just">
              <a:lnSpc>
                <a:spcPct val="17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70000"/>
              </a:lnSpc>
              <a:spcBef>
                <a:spcPts val="0"/>
              </a:spcBef>
              <a:buNone/>
            </a:pPr>
            <a:r>
              <a:rPr lang="vi-VN" dirty="0" smtClean="0">
                <a:latin typeface="Times New Roman" panose="02020603050405020304" pitchFamily="18" charset="0"/>
                <a:cs typeface="Times New Roman" panose="02020603050405020304" pitchFamily="18" charset="0"/>
              </a:rPr>
              <a:t>Mỗi </a:t>
            </a:r>
            <a:r>
              <a:rPr lang="vi-VN" dirty="0">
                <a:latin typeface="Times New Roman" panose="02020603050405020304" pitchFamily="18" charset="0"/>
                <a:cs typeface="Times New Roman" panose="02020603050405020304" pitchFamily="18" charset="0"/>
              </a:rPr>
              <a:t>một tầng tích chập sẽ bao gồm nhiều đơn vị mà kết quả ở mỗi đơn vị là một phép biến đổi tích chập từ layer trước đó thông qua phép nhân tích chập với bộ lọc</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gn="ctr">
              <a:lnSpc>
                <a:spcPct val="170000"/>
              </a:lnSpc>
              <a:spcBef>
                <a:spcPts val="0"/>
              </a:spcBef>
              <a:buNone/>
            </a:pPr>
            <a:r>
              <a:rPr lang="vi-VN" dirty="0">
                <a:solidFill>
                  <a:srgbClr val="FF0000"/>
                </a:solidFill>
                <a:latin typeface="Times New Roman" panose="02020603050405020304" pitchFamily="18" charset="0"/>
                <a:cs typeface="Times New Roman" panose="02020603050405020304" pitchFamily="18" charset="0"/>
              </a:rPr>
              <a:t>INPUT -&gt; [[CONV -&gt; RELU]*N -&gt; POOL?]*M -&gt; [FC -&gt; RELU]*K -&gt; </a:t>
            </a:r>
            <a:r>
              <a:rPr lang="vi-VN" dirty="0" smtClean="0">
                <a:solidFill>
                  <a:srgbClr val="FF0000"/>
                </a:solidFill>
                <a:latin typeface="Times New Roman" panose="02020603050405020304" pitchFamily="18" charset="0"/>
                <a:cs typeface="Times New Roman" panose="02020603050405020304" pitchFamily="18" charset="0"/>
              </a:rPr>
              <a:t>FC</a:t>
            </a:r>
            <a:endParaRPr lang="en-US"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70000"/>
              </a:lnSpc>
              <a:spcBef>
                <a:spcPts val="0"/>
              </a:spcBef>
              <a:buNone/>
            </a:pPr>
            <a:r>
              <a:rPr lang="vi-VN" sz="1800" dirty="0" smtClean="0">
                <a:latin typeface="Times New Roman" panose="02020603050405020304" pitchFamily="18" charset="0"/>
                <a:cs typeface="Times New Roman" panose="02020603050405020304" pitchFamily="18" charset="0"/>
              </a:rPr>
              <a:t>INPUT</a:t>
            </a:r>
            <a:r>
              <a:rPr lang="vi-VN" sz="1800" dirty="0">
                <a:latin typeface="Times New Roman" panose="02020603050405020304" pitchFamily="18" charset="0"/>
                <a:cs typeface="Times New Roman" panose="02020603050405020304" pitchFamily="18" charset="0"/>
              </a:rPr>
              <a:t>: Tầng đầu </a:t>
            </a:r>
            <a:r>
              <a:rPr lang="vi-VN" sz="1800" dirty="0" smtClean="0">
                <a:latin typeface="Times New Roman" panose="02020603050405020304" pitchFamily="18" charset="0"/>
                <a:cs typeface="Times New Roman" panose="02020603050405020304" pitchFamily="18" charset="0"/>
              </a:rPr>
              <a:t>vào</a:t>
            </a:r>
            <a:endParaRPr lang="vi-VN" sz="1800" dirty="0">
              <a:latin typeface="Times New Roman" panose="02020603050405020304" pitchFamily="18" charset="0"/>
              <a:cs typeface="Times New Roman" panose="02020603050405020304" pitchFamily="18" charset="0"/>
            </a:endParaRPr>
          </a:p>
          <a:p>
            <a:pPr marL="0" indent="0" algn="just">
              <a:lnSpc>
                <a:spcPct val="170000"/>
              </a:lnSpc>
              <a:spcBef>
                <a:spcPts val="0"/>
              </a:spcBef>
              <a:buNone/>
            </a:pPr>
            <a:r>
              <a:rPr lang="vi-VN" sz="1800" dirty="0">
                <a:latin typeface="Times New Roman" panose="02020603050405020304" pitchFamily="18" charset="0"/>
                <a:cs typeface="Times New Roman" panose="02020603050405020304" pitchFamily="18" charset="0"/>
              </a:rPr>
              <a:t>CONV: Tầng tích </a:t>
            </a:r>
            <a:r>
              <a:rPr lang="vi-VN" sz="1800" dirty="0" smtClean="0">
                <a:latin typeface="Times New Roman" panose="02020603050405020304" pitchFamily="18" charset="0"/>
                <a:cs typeface="Times New Roman" panose="02020603050405020304" pitchFamily="18" charset="0"/>
              </a:rPr>
              <a:t>chập</a:t>
            </a:r>
            <a:endParaRPr lang="vi-VN" sz="1800" dirty="0">
              <a:latin typeface="Times New Roman" panose="02020603050405020304" pitchFamily="18" charset="0"/>
              <a:cs typeface="Times New Roman" panose="02020603050405020304" pitchFamily="18" charset="0"/>
            </a:endParaRPr>
          </a:p>
          <a:p>
            <a:pPr marL="0" indent="0" algn="just">
              <a:lnSpc>
                <a:spcPct val="170000"/>
              </a:lnSpc>
              <a:spcBef>
                <a:spcPts val="0"/>
              </a:spcBef>
              <a:buNone/>
            </a:pPr>
            <a:r>
              <a:rPr lang="vi-VN" sz="1800" dirty="0">
                <a:latin typeface="Times New Roman" panose="02020603050405020304" pitchFamily="18" charset="0"/>
                <a:cs typeface="Times New Roman" panose="02020603050405020304" pitchFamily="18" charset="0"/>
              </a:rPr>
              <a:t>RELU: Tầng kích hoạt. Thông qua hàm kích hoạt (activation function), thường là ReLU hoặc LeakyReLU để kích hoạt phi </a:t>
            </a:r>
            <a:r>
              <a:rPr lang="vi-VN" sz="1800" dirty="0" smtClean="0">
                <a:latin typeface="Times New Roman" panose="02020603050405020304" pitchFamily="18" charset="0"/>
                <a:cs typeface="Times New Roman" panose="02020603050405020304" pitchFamily="18" charset="0"/>
              </a:rPr>
              <a:t>tuyến</a:t>
            </a:r>
            <a:endParaRPr lang="vi-VN" sz="1800" dirty="0">
              <a:latin typeface="Times New Roman" panose="02020603050405020304" pitchFamily="18" charset="0"/>
              <a:cs typeface="Times New Roman" panose="02020603050405020304" pitchFamily="18" charset="0"/>
            </a:endParaRPr>
          </a:p>
          <a:p>
            <a:pPr marL="0" indent="0" algn="just">
              <a:lnSpc>
                <a:spcPct val="170000"/>
              </a:lnSpc>
              <a:spcBef>
                <a:spcPts val="0"/>
              </a:spcBef>
              <a:buNone/>
            </a:pPr>
            <a:r>
              <a:rPr lang="vi-VN" sz="1800" dirty="0">
                <a:latin typeface="Times New Roman" panose="02020603050405020304" pitchFamily="18" charset="0"/>
                <a:cs typeface="Times New Roman" panose="02020603050405020304" pitchFamily="18" charset="0"/>
              </a:rPr>
              <a:t>POOL: Tầng tổng hợp, thông thường là Max pooling hoặc có thể là Average pooling dùng để giảm chiều của ma trận đầu vào</a:t>
            </a:r>
            <a:r>
              <a:rPr lang="vi-VN" sz="1800" dirty="0" smtClean="0">
                <a:latin typeface="Times New Roman" panose="02020603050405020304" pitchFamily="18" charset="0"/>
                <a:cs typeface="Times New Roman" panose="02020603050405020304" pitchFamily="18" charset="0"/>
              </a:rPr>
              <a:t>.</a:t>
            </a:r>
            <a:endParaRPr lang="vi-VN" sz="1800" dirty="0">
              <a:latin typeface="Times New Roman" panose="02020603050405020304" pitchFamily="18" charset="0"/>
              <a:cs typeface="Times New Roman" panose="02020603050405020304" pitchFamily="18" charset="0"/>
            </a:endParaRPr>
          </a:p>
          <a:p>
            <a:pPr marL="0" indent="0" algn="just">
              <a:lnSpc>
                <a:spcPct val="170000"/>
              </a:lnSpc>
              <a:spcBef>
                <a:spcPts val="0"/>
              </a:spcBef>
              <a:buNone/>
            </a:pPr>
            <a:r>
              <a:rPr lang="vi-VN" sz="1800" dirty="0">
                <a:latin typeface="Times New Roman" panose="02020603050405020304" pitchFamily="18" charset="0"/>
                <a:cs typeface="Times New Roman" panose="02020603050405020304" pitchFamily="18" charset="0"/>
              </a:rPr>
              <a:t>FC: Tầng kết nối hoàn toàn. Thông thường tầng này nằm ở sau cùng và kết nối với các đơn vị đại diện cho nhóm phân loại.</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373381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12959"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1. </a:t>
            </a:r>
            <a:r>
              <a:rPr lang="vi-VN" b="1" dirty="0" smtClean="0">
                <a:latin typeface="Times New Roman" panose="02020603050405020304" pitchFamily="18" charset="0"/>
                <a:cs typeface="Times New Roman" panose="02020603050405020304" pitchFamily="18" charset="0"/>
              </a:rPr>
              <a:t>INPUT</a:t>
            </a:r>
            <a:r>
              <a:rPr lang="vi-VN" b="1" dirty="0">
                <a:latin typeface="Times New Roman" panose="02020603050405020304" pitchFamily="18" charset="0"/>
                <a:cs typeface="Times New Roman" panose="02020603050405020304" pitchFamily="18" charset="0"/>
              </a:rPr>
              <a:t>: Tầng đầu vào</a:t>
            </a: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Lấy</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1 </a:t>
            </a:r>
            <a:r>
              <a:rPr lang="vi-VN" dirty="0">
                <a:latin typeface="Times New Roman" panose="02020603050405020304" pitchFamily="18" charset="0"/>
                <a:cs typeface="Times New Roman" panose="02020603050405020304" pitchFamily="18" charset="0"/>
              </a:rPr>
              <a:t>hình ảnh đầu vào, xử lý và phân loại </a:t>
            </a:r>
            <a:r>
              <a:rPr lang="en-US" dirty="0" err="1">
                <a:latin typeface="Times New Roman" panose="02020603050405020304" pitchFamily="18" charset="0"/>
                <a:cs typeface="Times New Roman" panose="02020603050405020304" pitchFamily="18" charset="0"/>
              </a:rPr>
              <a:t>Máy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mảng</a:t>
            </a:r>
            <a:r>
              <a:rPr lang="en-US" dirty="0">
                <a:latin typeface="Times New Roman" panose="02020603050405020304" pitchFamily="18" charset="0"/>
                <a:cs typeface="Times New Roman" panose="02020603050405020304" pitchFamily="18" charset="0"/>
              </a:rPr>
              <a:t> pixel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phụ</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thuộc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H x W x D (H: </a:t>
            </a: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cao</a:t>
            </a:r>
            <a:r>
              <a:rPr lang="en-US" dirty="0">
                <a:latin typeface="Times New Roman" panose="02020603050405020304" pitchFamily="18" charset="0"/>
                <a:cs typeface="Times New Roman" panose="02020603050405020304" pitchFamily="18" charset="0"/>
              </a:rPr>
              <a:t>, W: </a:t>
            </a:r>
            <a:r>
              <a:rPr lang="en-US" dirty="0" err="1">
                <a:latin typeface="Times New Roman" panose="02020603050405020304" pitchFamily="18" charset="0"/>
                <a:cs typeface="Times New Roman" panose="02020603050405020304" pitchFamily="18" charset="0"/>
              </a:rPr>
              <a:t>Chiều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rộng</a:t>
            </a:r>
            <a:r>
              <a:rPr lang="en-US" dirty="0">
                <a:latin typeface="Times New Roman" panose="02020603050405020304" pitchFamily="18" charset="0"/>
                <a:cs typeface="Times New Roman" panose="02020603050405020304" pitchFamily="18" charset="0"/>
              </a:rPr>
              <a:t>, D: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sâu</a:t>
            </a:r>
            <a:r>
              <a:rPr lang="en-US"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170" name="Picture 2" descr="Hình 1: Mảng ma trận 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552" y="3237014"/>
            <a:ext cx="2986894" cy="315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12605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12959"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2. </a:t>
            </a:r>
            <a:r>
              <a:rPr lang="vi-VN" b="1" dirty="0" smtClean="0">
                <a:latin typeface="Times New Roman" panose="02020603050405020304" pitchFamily="18" charset="0"/>
                <a:cs typeface="Times New Roman" panose="02020603050405020304" pitchFamily="18" charset="0"/>
              </a:rPr>
              <a:t>Lớp </a:t>
            </a:r>
            <a:r>
              <a:rPr lang="vi-VN" b="1" dirty="0">
                <a:latin typeface="Times New Roman" panose="02020603050405020304" pitchFamily="18" charset="0"/>
                <a:cs typeface="Times New Roman" panose="02020603050405020304" pitchFamily="18" charset="0"/>
              </a:rPr>
              <a:t>tích chập- Convolution </a:t>
            </a:r>
            <a:r>
              <a:rPr lang="vi-VN" b="1" dirty="0" smtClean="0">
                <a:latin typeface="Times New Roman" panose="02020603050405020304" pitchFamily="18" charset="0"/>
                <a:cs typeface="Times New Roman" panose="02020603050405020304" pitchFamily="18" charset="0"/>
              </a:rPr>
              <a:t>Layer</a:t>
            </a:r>
            <a:r>
              <a:rPr lang="en-US" b="1" dirty="0" smtClean="0">
                <a:latin typeface="Times New Roman" panose="02020603050405020304" pitchFamily="18" charset="0"/>
                <a:cs typeface="Times New Roman" panose="02020603050405020304" pitchFamily="18" charset="0"/>
              </a:rPr>
              <a:t>: </a:t>
            </a:r>
            <a:r>
              <a:rPr lang="vi-VN" dirty="0"/>
              <a:t>Tầng tích chập (CONV) sử dụng các bộ lọc để thực hiện phép tích chập khi đưa chúng đi qua đầu vào </a:t>
            </a:r>
            <a:r>
              <a:rPr lang="vi-VN" i="1" dirty="0" smtClean="0"/>
              <a:t>I</a:t>
            </a:r>
            <a:r>
              <a:rPr lang="vi-VN" dirty="0"/>
              <a:t> theo các chiều của nó. Các siêu tham số của các bộ lọc này bao gồm kích thước bộ lọc </a:t>
            </a:r>
            <a:r>
              <a:rPr lang="vi-VN" i="1" dirty="0" smtClean="0"/>
              <a:t>F</a:t>
            </a:r>
            <a:r>
              <a:rPr lang="vi-VN" dirty="0"/>
              <a:t> và độ trượt (stride) </a:t>
            </a:r>
            <a:r>
              <a:rPr lang="vi-VN" i="1" dirty="0" smtClean="0"/>
              <a:t>S</a:t>
            </a:r>
            <a:r>
              <a:rPr lang="vi-VN" dirty="0"/>
              <a:t>. Kết quả đầu ra </a:t>
            </a:r>
            <a:r>
              <a:rPr lang="vi-VN" i="1" dirty="0" smtClean="0"/>
              <a:t>O</a:t>
            </a:r>
            <a:r>
              <a:rPr lang="vi-VN" dirty="0"/>
              <a:t> được gọi là feature map hay activation map.</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2880741" y="3681037"/>
            <a:ext cx="5668516" cy="2987960"/>
          </a:xfrm>
          <a:prstGeom prst="rect">
            <a:avLst/>
          </a:prstGeom>
        </p:spPr>
      </p:pic>
    </p:spTree>
    <p:extLst>
      <p:ext uri="{BB962C8B-B14F-4D97-AF65-F5344CB8AC3E}">
        <p14:creationId xmlns:p14="http://schemas.microsoft.com/office/powerpoint/2010/main" val="92017870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862886"/>
            <a:ext cx="6774288"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2. </a:t>
            </a:r>
            <a:r>
              <a:rPr lang="vi-VN" b="1" dirty="0" smtClean="0">
                <a:latin typeface="Times New Roman" panose="02020603050405020304" pitchFamily="18" charset="0"/>
                <a:cs typeface="Times New Roman" panose="02020603050405020304" pitchFamily="18" charset="0"/>
              </a:rPr>
              <a:t>Lớp </a:t>
            </a:r>
            <a:r>
              <a:rPr lang="vi-VN" b="1" dirty="0">
                <a:latin typeface="Times New Roman" panose="02020603050405020304" pitchFamily="18" charset="0"/>
                <a:cs typeface="Times New Roman" panose="02020603050405020304" pitchFamily="18" charset="0"/>
              </a:rPr>
              <a:t>tích chập- Convolution </a:t>
            </a:r>
            <a:r>
              <a:rPr lang="vi-VN" b="1" dirty="0" smtClean="0">
                <a:latin typeface="Times New Roman" panose="02020603050405020304" pitchFamily="18" charset="0"/>
                <a:cs typeface="Times New Roman" panose="02020603050405020304" pitchFamily="18" charset="0"/>
              </a:rPr>
              <a:t>Layer</a:t>
            </a:r>
            <a:r>
              <a:rPr lang="en-US" b="1" dirty="0" smtClean="0">
                <a:latin typeface="Times New Roman" panose="02020603050405020304" pitchFamily="18" charset="0"/>
                <a:cs typeface="Times New Roman" panose="02020603050405020304" pitchFamily="18" charset="0"/>
              </a:rPr>
              <a:t>: </a:t>
            </a:r>
          </a:p>
          <a:p>
            <a:pPr marL="0" indent="0" algn="just">
              <a:lnSpc>
                <a:spcPct val="150000"/>
              </a:lnSpc>
              <a:spcBef>
                <a:spcPts val="0"/>
              </a:spcBef>
              <a:buNone/>
            </a:pPr>
            <a:r>
              <a:rPr lang="vi-VN" b="1" dirty="0"/>
              <a:t>Tính kết nối trượt:</a:t>
            </a:r>
            <a:r>
              <a:rPr lang="vi-VN" dirty="0"/>
              <a:t> </a:t>
            </a:r>
            <a:r>
              <a:rPr lang="vi-VN" dirty="0" smtClean="0"/>
              <a:t>mạng nơron </a:t>
            </a:r>
            <a:r>
              <a:rPr lang="vi-VN" dirty="0"/>
              <a:t>tích chập không kết nối tới toàn bộ hình ảnh mà chỉ kết nối tới từng </a:t>
            </a:r>
            <a:r>
              <a:rPr lang="vi-VN" i="1" dirty="0"/>
              <a:t>vùng </a:t>
            </a:r>
            <a:r>
              <a:rPr lang="vi-VN" i="1" dirty="0">
                <a:solidFill>
                  <a:srgbClr val="FF0000"/>
                </a:solidFill>
              </a:rPr>
              <a:t>địa phương</a:t>
            </a:r>
            <a:r>
              <a:rPr lang="vi-VN" dirty="0">
                <a:solidFill>
                  <a:srgbClr val="FF0000"/>
                </a:solidFill>
              </a:rPr>
              <a:t> (local region) hoặc </a:t>
            </a:r>
            <a:r>
              <a:rPr lang="vi-VN" i="1" dirty="0">
                <a:solidFill>
                  <a:srgbClr val="FF0000"/>
                </a:solidFill>
              </a:rPr>
              <a:t>vùng nhận thức</a:t>
            </a:r>
            <a:r>
              <a:rPr lang="vi-VN" dirty="0">
                <a:solidFill>
                  <a:srgbClr val="FF0000"/>
                </a:solidFill>
              </a:rPr>
              <a:t> (receptive field) </a:t>
            </a:r>
            <a:r>
              <a:rPr lang="vi-VN" dirty="0"/>
              <a:t>có kích thước bằng </a:t>
            </a:r>
            <a:r>
              <a:rPr lang="vi-VN" dirty="0">
                <a:solidFill>
                  <a:srgbClr val="FF0000"/>
                </a:solidFill>
              </a:rPr>
              <a:t>kích thước bộ lọc</a:t>
            </a:r>
            <a:r>
              <a:rPr lang="vi-VN" dirty="0"/>
              <a:t> của hình ảnh đó. </a:t>
            </a:r>
            <a:endParaRPr lang="en-US" dirty="0" smtClean="0"/>
          </a:p>
          <a:p>
            <a:pPr marL="0" indent="0" algn="just">
              <a:lnSpc>
                <a:spcPct val="150000"/>
              </a:lnSpc>
              <a:spcBef>
                <a:spcPts val="0"/>
              </a:spcBef>
              <a:buNone/>
            </a:pPr>
            <a:r>
              <a:rPr lang="vi-VN" dirty="0" smtClean="0"/>
              <a:t>Các </a:t>
            </a:r>
            <a:r>
              <a:rPr lang="vi-VN" dirty="0"/>
              <a:t>bộ lọc sẽ trượt theo chiều của ảnh từ trái qua phải và từ trên xuống dưới đồng thời tính toán các giá trị tích chập và điền vào </a:t>
            </a:r>
            <a:r>
              <a:rPr lang="vi-VN" i="1" dirty="0"/>
              <a:t>bản đồ kích hoạt</a:t>
            </a:r>
            <a:r>
              <a:rPr lang="vi-VN" dirty="0"/>
              <a:t> (activation map) hoặc </a:t>
            </a:r>
            <a:r>
              <a:rPr lang="vi-VN" i="1" dirty="0"/>
              <a:t>bản đồ đặc trưng</a:t>
            </a:r>
            <a:r>
              <a:rPr lang="vi-VN" dirty="0"/>
              <a:t> (feature map</a:t>
            </a:r>
            <a:r>
              <a:rPr lang="vi-VN" dirty="0" smtClean="0"/>
              <a:t>).</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1268" name="Picture 4" descr="https://images.viblo.asia/f7fdeef5-7191-4de9-9938-2238490064c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05626" y="3894382"/>
            <a:ext cx="3637572" cy="266031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s://stanford.edu/~shervine/teaching/cs-230/illustrations/convolution-layer-a.png?1c517e00cb8d709baf32fc3d39ebae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4786" y="1657881"/>
            <a:ext cx="4939252" cy="214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1409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12959"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2. </a:t>
            </a:r>
            <a:r>
              <a:rPr lang="vi-VN" b="1" dirty="0" smtClean="0">
                <a:latin typeface="Times New Roman" panose="02020603050405020304" pitchFamily="18" charset="0"/>
                <a:cs typeface="Times New Roman" panose="02020603050405020304" pitchFamily="18" charset="0"/>
              </a:rPr>
              <a:t>Lớp </a:t>
            </a:r>
            <a:r>
              <a:rPr lang="vi-VN" b="1" dirty="0">
                <a:latin typeface="Times New Roman" panose="02020603050405020304" pitchFamily="18" charset="0"/>
                <a:cs typeface="Times New Roman" panose="02020603050405020304" pitchFamily="18" charset="0"/>
              </a:rPr>
              <a:t>tích chập- Convolution </a:t>
            </a:r>
            <a:r>
              <a:rPr lang="vi-VN" b="1" dirty="0" smtClean="0">
                <a:latin typeface="Times New Roman" panose="02020603050405020304" pitchFamily="18" charset="0"/>
                <a:cs typeface="Times New Roman" panose="02020603050405020304" pitchFamily="18" charset="0"/>
              </a:rPr>
              <a:t>Layer</a:t>
            </a:r>
            <a:r>
              <a:rPr lang="en-US" b="1" dirty="0" smtClean="0">
                <a:latin typeface="Times New Roman" panose="02020603050405020304" pitchFamily="18" charset="0"/>
                <a:cs typeface="Times New Roman" panose="02020603050405020304" pitchFamily="18" charset="0"/>
              </a:rPr>
              <a:t>: </a:t>
            </a:r>
            <a:endParaRPr lang="en-US" dirty="0" smtClean="0"/>
          </a:p>
          <a:p>
            <a:pPr marL="0" lvl="0" indent="0" eaLnBrk="0" fontAlgn="base" hangingPunct="0">
              <a:lnSpc>
                <a:spcPct val="150000"/>
              </a:lnSpc>
              <a:spcBef>
                <a:spcPts val="0"/>
              </a:spcBef>
              <a:buNone/>
            </a:pPr>
            <a:r>
              <a:rPr lang="en-US" dirty="0" smtClean="0">
                <a:latin typeface="Times New Roman" panose="02020603050405020304" pitchFamily="18" charset="0"/>
                <a:cs typeface="Times New Roman" panose="02020603050405020304" pitchFamily="18" charset="0"/>
              </a:rPr>
              <a:t>+ 1 filter, 2 filter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n filter</a:t>
            </a:r>
            <a:r>
              <a:rPr lang="vi-VN" dirty="0"/>
              <a:t/>
            </a:r>
            <a:br>
              <a:rPr lang="vi-VN" dirty="0"/>
            </a:br>
            <a:endParaRPr lang="en-US" altLang="en-US" dirty="0">
              <a:solidFill>
                <a:srgbClr val="333333"/>
              </a:solidFill>
              <a:latin typeface="Roboto"/>
            </a:endParaRPr>
          </a:p>
          <a:p>
            <a:pPr marL="0" lvl="0" indent="0" eaLnBrk="0" fontAlgn="base" hangingPunct="0">
              <a:lnSpc>
                <a:spcPct val="100000"/>
              </a:lnSpc>
              <a:spcBef>
                <a:spcPct val="0"/>
              </a:spcBef>
              <a:spcAft>
                <a:spcPct val="0"/>
              </a:spcAft>
              <a:buNone/>
            </a:pPr>
            <a:endParaRPr lang="en-US" altLang="en-US" sz="3200" dirty="0">
              <a:solidFill>
                <a:schemeClr val="tx1"/>
              </a:solidFill>
              <a:latin typeface="Arial" panose="020B0604020202020204" pitchFamily="34" charset="0"/>
            </a:endParaRPr>
          </a:p>
          <a:p>
            <a:pPr marL="0" indent="0" algn="just">
              <a:lnSpc>
                <a:spcPct val="150000"/>
              </a:lnSpc>
              <a:spcBef>
                <a:spcPts val="0"/>
              </a:spcBef>
              <a:buNone/>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6" name="Picture 2" descr="Lớp tích chập với một bộ lọc duy nhấ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41" y="3075768"/>
            <a:ext cx="5546791" cy="2887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ớp kết hợp với hai bộ lọ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9136" y="3075768"/>
            <a:ext cx="5978670" cy="311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15886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12959"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2. </a:t>
            </a:r>
            <a:r>
              <a:rPr lang="vi-VN" b="1" dirty="0" smtClean="0">
                <a:latin typeface="Times New Roman" panose="02020603050405020304" pitchFamily="18" charset="0"/>
                <a:cs typeface="Times New Roman" panose="02020603050405020304" pitchFamily="18" charset="0"/>
              </a:rPr>
              <a:t>Lớp </a:t>
            </a:r>
            <a:r>
              <a:rPr lang="vi-VN" b="1" dirty="0">
                <a:latin typeface="Times New Roman" panose="02020603050405020304" pitchFamily="18" charset="0"/>
                <a:cs typeface="Times New Roman" panose="02020603050405020304" pitchFamily="18" charset="0"/>
              </a:rPr>
              <a:t>tích chập- Convolution </a:t>
            </a:r>
            <a:r>
              <a:rPr lang="vi-VN" b="1" dirty="0" smtClean="0">
                <a:latin typeface="Times New Roman" panose="02020603050405020304" pitchFamily="18" charset="0"/>
                <a:cs typeface="Times New Roman" panose="02020603050405020304" pitchFamily="18" charset="0"/>
              </a:rPr>
              <a:t>Layer</a:t>
            </a:r>
            <a:r>
              <a:rPr lang="en-US" b="1" dirty="0" smtClean="0">
                <a:latin typeface="Times New Roman" panose="02020603050405020304" pitchFamily="18" charset="0"/>
                <a:cs typeface="Times New Roman" panose="02020603050405020304" pitchFamily="18" charset="0"/>
              </a:rPr>
              <a:t>: </a:t>
            </a:r>
            <a:endParaRPr lang="en-US" dirty="0" smtClean="0"/>
          </a:p>
          <a:p>
            <a:pPr marL="0" lvl="0" indent="0" eaLnBrk="0" fontAlgn="base" hangingPunct="0">
              <a:lnSpc>
                <a:spcPct val="150000"/>
              </a:lnSpc>
              <a:spcBef>
                <a:spcPts val="0"/>
              </a:spcBef>
              <a:buNone/>
            </a:pPr>
            <a:r>
              <a:rPr lang="en-US" dirty="0" smtClean="0">
                <a:latin typeface="Times New Roman" panose="02020603050405020304" pitchFamily="18" charset="0"/>
                <a:cs typeface="Times New Roman" panose="02020603050405020304" pitchFamily="18" charset="0"/>
              </a:rPr>
              <a:t>+ 1 filter, 2 filter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n filter</a:t>
            </a:r>
            <a:r>
              <a:rPr lang="vi-VN" dirty="0"/>
              <a:t/>
            </a:r>
            <a:br>
              <a:rPr lang="vi-VN" dirty="0"/>
            </a:br>
            <a:endParaRPr lang="en-US" altLang="en-US" dirty="0">
              <a:solidFill>
                <a:srgbClr val="333333"/>
              </a:solidFill>
              <a:latin typeface="Roboto"/>
            </a:endParaRPr>
          </a:p>
          <a:p>
            <a:pPr marL="0" lvl="0" indent="0" eaLnBrk="0" fontAlgn="base" hangingPunct="0">
              <a:lnSpc>
                <a:spcPct val="100000"/>
              </a:lnSpc>
              <a:spcBef>
                <a:spcPct val="0"/>
              </a:spcBef>
              <a:spcAft>
                <a:spcPct val="0"/>
              </a:spcAft>
              <a:buNone/>
            </a:pPr>
            <a:endParaRPr lang="en-US" altLang="en-US" sz="3200" dirty="0">
              <a:solidFill>
                <a:schemeClr val="tx1"/>
              </a:solidFill>
              <a:latin typeface="Arial" panose="020B0604020202020204" pitchFamily="34" charset="0"/>
            </a:endParaRPr>
          </a:p>
          <a:p>
            <a:pPr marL="0" indent="0" algn="just">
              <a:lnSpc>
                <a:spcPct val="150000"/>
              </a:lnSpc>
              <a:spcBef>
                <a:spcPts val="0"/>
              </a:spcBef>
              <a:buNone/>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clicking on topmost first conv. layer activation map"/>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273877" y="1526197"/>
            <a:ext cx="3885682" cy="525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76345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7547021"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2. </a:t>
            </a:r>
            <a:r>
              <a:rPr lang="vi-VN" b="1" dirty="0" smtClean="0">
                <a:latin typeface="Times New Roman" panose="02020603050405020304" pitchFamily="18" charset="0"/>
                <a:cs typeface="Times New Roman" panose="02020603050405020304" pitchFamily="18" charset="0"/>
              </a:rPr>
              <a:t>Lớp </a:t>
            </a:r>
            <a:r>
              <a:rPr lang="vi-VN" b="1" dirty="0">
                <a:latin typeface="Times New Roman" panose="02020603050405020304" pitchFamily="18" charset="0"/>
                <a:cs typeface="Times New Roman" panose="02020603050405020304" pitchFamily="18" charset="0"/>
              </a:rPr>
              <a:t>tích chập- Convolution </a:t>
            </a:r>
            <a:r>
              <a:rPr lang="vi-VN" b="1" dirty="0" smtClean="0">
                <a:latin typeface="Times New Roman" panose="02020603050405020304" pitchFamily="18" charset="0"/>
                <a:cs typeface="Times New Roman" panose="02020603050405020304" pitchFamily="18" charset="0"/>
              </a:rPr>
              <a:t>Layer</a:t>
            </a:r>
            <a:r>
              <a:rPr lang="en-US" b="1" dirty="0" smtClean="0">
                <a:latin typeface="Times New Roman" panose="02020603050405020304" pitchFamily="18" charset="0"/>
                <a:cs typeface="Times New Roman" panose="02020603050405020304" pitchFamily="18" charset="0"/>
              </a:rPr>
              <a:t>: </a:t>
            </a:r>
            <a:endParaRPr lang="en-US" dirty="0" smtClean="0"/>
          </a:p>
          <a:p>
            <a:pPr marL="0" lvl="0" indent="0" eaLnBrk="0" fontAlgn="base" hangingPunct="0">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chỉnh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siêu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lớp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chập</a:t>
            </a:r>
            <a:r>
              <a:rPr lang="vi-VN" dirty="0"/>
              <a:t/>
            </a:r>
            <a:br>
              <a:rPr lang="vi-VN" dirty="0"/>
            </a:br>
            <a:r>
              <a:rPr lang="en-US" dirty="0" smtClean="0"/>
              <a:t>1. </a:t>
            </a:r>
            <a:r>
              <a:rPr lang="vi-VN" dirty="0" smtClean="0"/>
              <a:t>Padding</a:t>
            </a:r>
            <a:r>
              <a:rPr lang="en-US" dirty="0" smtClean="0"/>
              <a:t>: </a:t>
            </a:r>
            <a:r>
              <a:rPr lang="vi-VN" dirty="0"/>
              <a:t> Đệm bảo tồn dữ liệu ở các đường viền của bản đồ kích </a:t>
            </a:r>
            <a:r>
              <a:rPr lang="vi-VN" dirty="0" smtClean="0"/>
              <a:t>hoạt</a:t>
            </a:r>
            <a:r>
              <a:rPr lang="en-US" dirty="0" smtClean="0"/>
              <a:t> </a:t>
            </a:r>
            <a:r>
              <a:rPr lang="vi-VN" dirty="0"/>
              <a:t>(activation map)</a:t>
            </a:r>
            <a:r>
              <a:rPr lang="en-US" dirty="0" smtClean="0"/>
              <a:t> </a:t>
            </a:r>
            <a:r>
              <a:rPr lang="vi-VN" dirty="0" smtClean="0"/>
              <a:t>, </a:t>
            </a:r>
            <a:r>
              <a:rPr lang="vi-VN" dirty="0"/>
              <a:t>dẫn đến hiệu suất tốt hơn và nó có thể giúp </a:t>
            </a:r>
            <a:r>
              <a:rPr lang="vi-VN" dirty="0">
                <a:solidFill>
                  <a:srgbClr val="FF0000"/>
                </a:solidFill>
              </a:rPr>
              <a:t>duy trì kích thước không gian của đầu </a:t>
            </a:r>
            <a:r>
              <a:rPr lang="vi-VN" dirty="0" smtClean="0">
                <a:solidFill>
                  <a:srgbClr val="FF0000"/>
                </a:solidFill>
              </a:rPr>
              <a:t>vào</a:t>
            </a:r>
            <a:r>
              <a:rPr lang="en-US" dirty="0" smtClean="0">
                <a:solidFill>
                  <a:srgbClr val="FF0000"/>
                </a:solidFill>
              </a:rPr>
              <a:t>.</a:t>
            </a:r>
          </a:p>
          <a:p>
            <a:pPr marL="0" lvl="0" indent="0" eaLnBrk="0" fontAlgn="base" hangingPunct="0">
              <a:lnSpc>
                <a:spcPct val="150000"/>
              </a:lnSpc>
              <a:spcBef>
                <a:spcPts val="0"/>
              </a:spcBef>
              <a:buNone/>
            </a:pPr>
            <a:r>
              <a:rPr lang="en-US" altLang="en-US" dirty="0" err="1" smtClean="0">
                <a:solidFill>
                  <a:srgbClr val="FF0000"/>
                </a:solidFill>
                <a:latin typeface="Times New Roman" panose="02020603050405020304" pitchFamily="18" charset="0"/>
                <a:cs typeface="Times New Roman" panose="02020603050405020304" pitchFamily="18" charset="0"/>
              </a:rPr>
              <a:t>Ví</a:t>
            </a:r>
            <a:r>
              <a:rPr lang="en-US" altLang="en-US" dirty="0" smtClean="0">
                <a:solidFill>
                  <a:srgbClr val="FF0000"/>
                </a:solidFill>
                <a:latin typeface="Times New Roman" panose="02020603050405020304" pitchFamily="18" charset="0"/>
                <a:cs typeface="Times New Roman" panose="02020603050405020304" pitchFamily="18" charset="0"/>
              </a:rPr>
              <a:t> </a:t>
            </a:r>
            <a:r>
              <a:rPr lang="en-US" altLang="en-US" dirty="0" err="1" smtClean="0">
                <a:solidFill>
                  <a:srgbClr val="FF0000"/>
                </a:solidFill>
                <a:latin typeface="Times New Roman" panose="02020603050405020304" pitchFamily="18" charset="0"/>
                <a:cs typeface="Times New Roman" panose="02020603050405020304" pitchFamily="18" charset="0"/>
              </a:rPr>
              <a:t>dụ</a:t>
            </a:r>
            <a:r>
              <a:rPr lang="en-US" altLang="en-US" dirty="0" smtClean="0">
                <a:solidFill>
                  <a:srgbClr val="FF0000"/>
                </a:solidFill>
                <a:latin typeface="Times New Roman" panose="02020603050405020304" pitchFamily="18" charset="0"/>
                <a:cs typeface="Times New Roman" panose="02020603050405020304" pitchFamily="18" charset="0"/>
              </a:rPr>
              <a:t>: </a:t>
            </a:r>
            <a:r>
              <a:rPr lang="vi-VN" altLang="en-US" dirty="0">
                <a:solidFill>
                  <a:schemeClr val="tx1"/>
                </a:solidFill>
                <a:latin typeface="Times New Roman" panose="02020603050405020304" pitchFamily="18" charset="0"/>
                <a:cs typeface="Times New Roman" panose="02020603050405020304" pitchFamily="18" charset="0"/>
              </a:rPr>
              <a:t>"valid"có nghĩa là không có đệm. "same"dẫn đến việc đệm các số 0 cách đều nhau sang trái/phải hoặc lên/xuống của đầu vào. Khi padding="same" và strides=1, đầu ra có cùng kích thước với đầu vào. </a:t>
            </a:r>
          </a:p>
          <a:p>
            <a:pPr marL="0" lvl="0" indent="0" eaLnBrk="0" fontAlgn="base" hangingPunct="0">
              <a:lnSpc>
                <a:spcPct val="150000"/>
              </a:lnSpc>
              <a:spcBef>
                <a:spcPts val="0"/>
              </a:spcBef>
              <a:buNone/>
            </a:pPr>
            <a:endParaRPr lang="en-US" altLang="en-US" dirty="0" smtClean="0">
              <a:solidFill>
                <a:srgbClr val="FF0000"/>
              </a:solidFill>
              <a:latin typeface="Roboto"/>
            </a:endParaRPr>
          </a:p>
          <a:p>
            <a:pPr marL="0" lvl="0" indent="0" eaLnBrk="0" fontAlgn="base" hangingPunct="0">
              <a:lnSpc>
                <a:spcPct val="100000"/>
              </a:lnSpc>
              <a:spcBef>
                <a:spcPct val="0"/>
              </a:spcBef>
              <a:spcAft>
                <a:spcPct val="0"/>
              </a:spcAft>
              <a:buNone/>
            </a:pPr>
            <a:endParaRPr lang="en-US" altLang="en-US" sz="3200" dirty="0">
              <a:solidFill>
                <a:schemeClr val="tx1"/>
              </a:solidFill>
              <a:latin typeface="Arial" panose="020B0604020202020204" pitchFamily="34" charset="0"/>
            </a:endParaRPr>
          </a:p>
          <a:p>
            <a:pPr marL="0" indent="0" algn="just">
              <a:lnSpc>
                <a:spcPct val="150000"/>
              </a:lnSpc>
              <a:spcBef>
                <a:spcPts val="0"/>
              </a:spcBef>
              <a:buNone/>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7637172" y="1287887"/>
            <a:ext cx="4435296" cy="2198023"/>
          </a:xfrm>
          <a:prstGeom prst="rect">
            <a:avLst/>
          </a:prstGeom>
        </p:spPr>
      </p:pic>
      <p:pic>
        <p:nvPicPr>
          <p:cNvPr id="9" name="Picture 8"/>
          <p:cNvPicPr>
            <a:picLocks noChangeAspect="1"/>
          </p:cNvPicPr>
          <p:nvPr/>
        </p:nvPicPr>
        <p:blipFill>
          <a:blip r:embed="rId4"/>
          <a:stretch>
            <a:fillRect/>
          </a:stretch>
        </p:blipFill>
        <p:spPr>
          <a:xfrm>
            <a:off x="7637172" y="4210296"/>
            <a:ext cx="4435296" cy="2210761"/>
          </a:xfrm>
          <a:prstGeom prst="rect">
            <a:avLst/>
          </a:prstGeom>
        </p:spPr>
      </p:pic>
    </p:spTree>
    <p:extLst>
      <p:ext uri="{BB962C8B-B14F-4D97-AF65-F5344CB8AC3E}">
        <p14:creationId xmlns:p14="http://schemas.microsoft.com/office/powerpoint/2010/main" val="144626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2. </a:t>
            </a:r>
            <a:r>
              <a:rPr lang="vi-VN" b="1" dirty="0" smtClean="0">
                <a:latin typeface="Times New Roman" panose="02020603050405020304" pitchFamily="18" charset="0"/>
                <a:cs typeface="Times New Roman" panose="02020603050405020304" pitchFamily="18" charset="0"/>
              </a:rPr>
              <a:t>Lớp </a:t>
            </a:r>
            <a:r>
              <a:rPr lang="vi-VN" b="1" dirty="0">
                <a:latin typeface="Times New Roman" panose="02020603050405020304" pitchFamily="18" charset="0"/>
                <a:cs typeface="Times New Roman" panose="02020603050405020304" pitchFamily="18" charset="0"/>
              </a:rPr>
              <a:t>tích chập- Convolution </a:t>
            </a:r>
            <a:r>
              <a:rPr lang="vi-VN" b="1" dirty="0" smtClean="0">
                <a:latin typeface="Times New Roman" panose="02020603050405020304" pitchFamily="18" charset="0"/>
                <a:cs typeface="Times New Roman" panose="02020603050405020304" pitchFamily="18" charset="0"/>
              </a:rPr>
              <a:t>Layer</a:t>
            </a:r>
            <a:r>
              <a:rPr lang="en-US" b="1" dirty="0" smtClean="0">
                <a:latin typeface="Times New Roman" panose="02020603050405020304" pitchFamily="18" charset="0"/>
                <a:cs typeface="Times New Roman" panose="02020603050405020304" pitchFamily="18" charset="0"/>
              </a:rPr>
              <a:t>: </a:t>
            </a:r>
            <a:endParaRPr lang="en-US" dirty="0" smtClean="0"/>
          </a:p>
          <a:p>
            <a:pPr marL="0" lvl="0" indent="0" algn="just" eaLnBrk="0" fontAlgn="base" hangingPunct="0">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chỉnh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siêu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lớp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chập</a:t>
            </a:r>
            <a:endParaRPr lang="en-US" dirty="0" smtClean="0">
              <a:latin typeface="Times New Roman" panose="02020603050405020304" pitchFamily="18" charset="0"/>
              <a:cs typeface="Times New Roman" panose="02020603050405020304" pitchFamily="18" charset="0"/>
            </a:endParaRPr>
          </a:p>
          <a:p>
            <a:pPr marL="0" lvl="0" indent="0" algn="just" eaLnBrk="0" fontAlgn="base" hangingPunct="0">
              <a:lnSpc>
                <a:spcPct val="150000"/>
              </a:lnSpc>
              <a:spcBef>
                <a:spcPts val="0"/>
              </a:spcBef>
              <a:buNone/>
            </a:pPr>
            <a:r>
              <a:rPr lang="en-US" dirty="0">
                <a:latin typeface="Times New Roman" panose="02020603050405020304" pitchFamily="18" charset="0"/>
                <a:cs typeface="Times New Roman" panose="02020603050405020304" pitchFamily="18" charset="0"/>
              </a:rPr>
              <a:t>2</a:t>
            </a: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Kernel size</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Một bộ lọc kích thước </a:t>
            </a:r>
            <a:r>
              <a:rPr lang="vi-VN" i="1" dirty="0" smtClean="0">
                <a:latin typeface="Times New Roman" panose="02020603050405020304" pitchFamily="18" charset="0"/>
                <a:cs typeface="Times New Roman" panose="02020603050405020304" pitchFamily="18" charset="0"/>
              </a:rPr>
              <a:t>F</a:t>
            </a:r>
            <a:r>
              <a:rPr lang="vi-VN" dirty="0" smtClean="0">
                <a:latin typeface="Times New Roman" panose="02020603050405020304" pitchFamily="18" charset="0"/>
                <a:cs typeface="Times New Roman" panose="02020603050405020304" pitchFamily="18" charset="0"/>
              </a:rPr>
              <a:t>×</a:t>
            </a:r>
            <a:r>
              <a:rPr lang="vi-VN" i="1" dirty="0" smtClean="0">
                <a:latin typeface="Times New Roman" panose="02020603050405020304" pitchFamily="18" charset="0"/>
                <a:cs typeface="Times New Roman" panose="02020603050405020304" pitchFamily="18" charset="0"/>
              </a:rPr>
              <a:t>F</a:t>
            </a:r>
            <a:r>
              <a:rPr lang="vi-VN" dirty="0">
                <a:latin typeface="Times New Roman" panose="02020603050405020304" pitchFamily="18" charset="0"/>
                <a:cs typeface="Times New Roman" panose="02020603050405020304" pitchFamily="18" charset="0"/>
              </a:rPr>
              <a:t> áp dụng lên đầu vào chứa </a:t>
            </a:r>
            <a:r>
              <a:rPr lang="vi-VN" i="1" dirty="0" smtClean="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 kênh (channels) thì có kích thước tổng kể là </a:t>
            </a:r>
            <a:r>
              <a:rPr lang="vi-VN" i="1" dirty="0" smtClean="0">
                <a:latin typeface="Times New Roman" panose="02020603050405020304" pitchFamily="18" charset="0"/>
                <a:cs typeface="Times New Roman" panose="02020603050405020304" pitchFamily="18" charset="0"/>
              </a:rPr>
              <a:t>F</a:t>
            </a:r>
            <a:r>
              <a:rPr lang="vi-VN" dirty="0" smtClean="0">
                <a:latin typeface="Times New Roman" panose="02020603050405020304" pitchFamily="18" charset="0"/>
                <a:cs typeface="Times New Roman" panose="02020603050405020304" pitchFamily="18" charset="0"/>
              </a:rPr>
              <a:t>×</a:t>
            </a:r>
            <a:r>
              <a:rPr lang="vi-VN" i="1" dirty="0" smtClean="0">
                <a:latin typeface="Times New Roman" panose="02020603050405020304" pitchFamily="18" charset="0"/>
                <a:cs typeface="Times New Roman" panose="02020603050405020304" pitchFamily="18" charset="0"/>
              </a:rPr>
              <a:t>F</a:t>
            </a:r>
            <a:r>
              <a:rPr lang="vi-VN" dirty="0" smtClean="0">
                <a:latin typeface="Times New Roman" panose="02020603050405020304" pitchFamily="18" charset="0"/>
                <a:cs typeface="Times New Roman" panose="02020603050405020304" pitchFamily="18" charset="0"/>
              </a:rPr>
              <a:t>×</a:t>
            </a:r>
            <a:r>
              <a:rPr lang="vi-VN" i="1" dirty="0" smtClean="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 thực hiện phép tích chập trên đầu vào kích thước </a:t>
            </a:r>
            <a:r>
              <a:rPr lang="vi-VN" i="1" dirty="0" smtClean="0">
                <a:latin typeface="Times New Roman" panose="02020603050405020304" pitchFamily="18" charset="0"/>
                <a:cs typeface="Times New Roman" panose="02020603050405020304" pitchFamily="18" charset="0"/>
              </a:rPr>
              <a:t>I</a:t>
            </a:r>
            <a:r>
              <a:rPr lang="vi-VN" dirty="0" smtClean="0">
                <a:latin typeface="Times New Roman" panose="02020603050405020304" pitchFamily="18" charset="0"/>
                <a:cs typeface="Times New Roman" panose="02020603050405020304" pitchFamily="18" charset="0"/>
              </a:rPr>
              <a:t>×</a:t>
            </a:r>
            <a:r>
              <a:rPr lang="vi-VN" i="1" dirty="0" smtClean="0">
                <a:latin typeface="Times New Roman" panose="02020603050405020304" pitchFamily="18" charset="0"/>
                <a:cs typeface="Times New Roman" panose="02020603050405020304" pitchFamily="18" charset="0"/>
              </a:rPr>
              <a:t>I</a:t>
            </a:r>
            <a:r>
              <a:rPr lang="vi-VN" dirty="0" smtClean="0">
                <a:latin typeface="Times New Roman" panose="02020603050405020304" pitchFamily="18" charset="0"/>
                <a:cs typeface="Times New Roman" panose="02020603050405020304" pitchFamily="18" charset="0"/>
              </a:rPr>
              <a:t>×</a:t>
            </a:r>
            <a:r>
              <a:rPr lang="vi-VN" i="1" dirty="0" smtClean="0">
                <a:latin typeface="Times New Roman" panose="02020603050405020304" pitchFamily="18" charset="0"/>
                <a:cs typeface="Times New Roman" panose="02020603050405020304" pitchFamily="18" charset="0"/>
              </a:rPr>
              <a:t>C</a:t>
            </a:r>
            <a:r>
              <a:rPr lang="vi-VN" dirty="0">
                <a:latin typeface="Times New Roman" panose="02020603050405020304" pitchFamily="18" charset="0"/>
                <a:cs typeface="Times New Roman" panose="02020603050405020304" pitchFamily="18" charset="0"/>
              </a:rPr>
              <a:t> và cho ra một feature map (hay còn gọi là activation map) có kích thước </a:t>
            </a:r>
            <a:r>
              <a:rPr lang="vi-VN" i="1" dirty="0" smtClean="0">
                <a:latin typeface="Times New Roman" panose="02020603050405020304" pitchFamily="18" charset="0"/>
                <a:cs typeface="Times New Roman" panose="02020603050405020304" pitchFamily="18" charset="0"/>
              </a:rPr>
              <a:t>O</a:t>
            </a:r>
            <a:r>
              <a:rPr lang="vi-VN" dirty="0" smtClean="0">
                <a:latin typeface="Times New Roman" panose="02020603050405020304" pitchFamily="18" charset="0"/>
                <a:cs typeface="Times New Roman" panose="02020603050405020304" pitchFamily="18" charset="0"/>
              </a:rPr>
              <a:t>×</a:t>
            </a:r>
            <a:r>
              <a:rPr lang="vi-VN" i="1" dirty="0" smtClean="0">
                <a:latin typeface="Times New Roman" panose="02020603050405020304" pitchFamily="18" charset="0"/>
                <a:cs typeface="Times New Roman" panose="02020603050405020304" pitchFamily="18" charset="0"/>
              </a:rPr>
              <a:t>O</a:t>
            </a:r>
            <a:r>
              <a:rPr lang="vi-VN" dirty="0" smtClean="0">
                <a:latin typeface="Times New Roman" panose="02020603050405020304" pitchFamily="18" charset="0"/>
                <a:cs typeface="Times New Roman" panose="02020603050405020304" pitchFamily="18" charset="0"/>
              </a:rPr>
              <a:t>×1</a:t>
            </a:r>
            <a:r>
              <a:rPr lang="vi-VN" dirty="0">
                <a:latin typeface="Times New Roman" panose="02020603050405020304" pitchFamily="18" charset="0"/>
                <a:cs typeface="Times New Roman" panose="02020603050405020304" pitchFamily="18" charset="0"/>
              </a:rPr>
              <a:t>.</a:t>
            </a:r>
            <a:endParaRPr lang="en-US" altLang="en-US" dirty="0" smtClean="0">
              <a:solidFill>
                <a:srgbClr val="FF0000"/>
              </a:solidFill>
              <a:latin typeface="Times New Roman" panose="02020603050405020304" pitchFamily="18" charset="0"/>
              <a:cs typeface="Times New Roman" panose="02020603050405020304" pitchFamily="18" charset="0"/>
            </a:endParaRPr>
          </a:p>
          <a:p>
            <a:pPr marL="0" lvl="0" indent="0" eaLnBrk="0" fontAlgn="base" hangingPunct="0">
              <a:lnSpc>
                <a:spcPct val="100000"/>
              </a:lnSpc>
              <a:spcBef>
                <a:spcPct val="0"/>
              </a:spcBef>
              <a:spcAft>
                <a:spcPct val="0"/>
              </a:spcAft>
              <a:buNone/>
            </a:pPr>
            <a:endParaRPr lang="en-US" altLang="en-US" sz="3200" dirty="0">
              <a:solidFill>
                <a:schemeClr val="tx1"/>
              </a:solidFill>
              <a:latin typeface="Arial" panose="020B0604020202020204" pitchFamily="34" charset="0"/>
            </a:endParaRPr>
          </a:p>
          <a:p>
            <a:pPr marL="0" indent="0" algn="just">
              <a:lnSpc>
                <a:spcPct val="150000"/>
              </a:lnSpc>
              <a:spcBef>
                <a:spcPts val="0"/>
              </a:spcBef>
              <a:buNone/>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4098" name="Picture 2" descr="https://stanford.edu/~shervine/teaching/cs-230/illustrations/dimensions-filter-vi.png?74f8c78fa30b424b07ae82c8b93fa2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460" y="4608891"/>
            <a:ext cx="6355523" cy="151804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stretch>
            <a:fillRect/>
          </a:stretch>
        </p:blipFill>
        <p:spPr>
          <a:xfrm>
            <a:off x="7410919" y="4268900"/>
            <a:ext cx="4435296" cy="2198023"/>
          </a:xfrm>
          <a:prstGeom prst="rect">
            <a:avLst/>
          </a:prstGeom>
        </p:spPr>
      </p:pic>
    </p:spTree>
    <p:extLst>
      <p:ext uri="{BB962C8B-B14F-4D97-AF65-F5344CB8AC3E}">
        <p14:creationId xmlns:p14="http://schemas.microsoft.com/office/powerpoint/2010/main" val="305489283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2. </a:t>
            </a:r>
            <a:r>
              <a:rPr lang="vi-VN" b="1" dirty="0" smtClean="0">
                <a:latin typeface="Times New Roman" panose="02020603050405020304" pitchFamily="18" charset="0"/>
                <a:cs typeface="Times New Roman" panose="02020603050405020304" pitchFamily="18" charset="0"/>
              </a:rPr>
              <a:t>Lớp </a:t>
            </a:r>
            <a:r>
              <a:rPr lang="vi-VN" b="1" dirty="0">
                <a:latin typeface="Times New Roman" panose="02020603050405020304" pitchFamily="18" charset="0"/>
                <a:cs typeface="Times New Roman" panose="02020603050405020304" pitchFamily="18" charset="0"/>
              </a:rPr>
              <a:t>tích chập- Convolution </a:t>
            </a:r>
            <a:r>
              <a:rPr lang="vi-VN" b="1" dirty="0" smtClean="0">
                <a:latin typeface="Times New Roman" panose="02020603050405020304" pitchFamily="18" charset="0"/>
                <a:cs typeface="Times New Roman" panose="02020603050405020304" pitchFamily="18" charset="0"/>
              </a:rPr>
              <a:t>Layer</a:t>
            </a:r>
            <a:r>
              <a:rPr lang="en-US" b="1" dirty="0" smtClean="0">
                <a:latin typeface="Times New Roman" panose="02020603050405020304" pitchFamily="18" charset="0"/>
                <a:cs typeface="Times New Roman" panose="02020603050405020304" pitchFamily="18" charset="0"/>
              </a:rPr>
              <a:t>: </a:t>
            </a:r>
            <a:endParaRPr lang="en-US" dirty="0" smtClean="0"/>
          </a:p>
          <a:p>
            <a:pPr marL="0" lvl="0" indent="0" algn="just" eaLnBrk="0" fontAlgn="base" hangingPunct="0">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chỉnh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siêu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lớp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chập</a:t>
            </a:r>
            <a:endParaRPr lang="en-US" dirty="0" smtClean="0">
              <a:latin typeface="Times New Roman" panose="02020603050405020304" pitchFamily="18" charset="0"/>
              <a:cs typeface="Times New Roman" panose="02020603050405020304" pitchFamily="18" charset="0"/>
            </a:endParaRPr>
          </a:p>
          <a:p>
            <a:pPr marL="0" lvl="0" indent="0" algn="just" eaLnBrk="0" fontAlgn="base" hangingPunct="0">
              <a:lnSpc>
                <a:spcPct val="150000"/>
              </a:lnSpc>
              <a:spcBef>
                <a:spcPts val="0"/>
              </a:spcBef>
              <a:buNone/>
            </a:pPr>
            <a:r>
              <a:rPr lang="en-US" dirty="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 </a:t>
            </a:r>
            <a:r>
              <a:rPr lang="vi-VN" dirty="0">
                <a:cs typeface="Times New Roman" panose="02020603050405020304" pitchFamily="18" charset="0"/>
              </a:rPr>
              <a:t>Stride</a:t>
            </a:r>
            <a:r>
              <a:rPr lang="en-US" dirty="0" smtClean="0">
                <a:latin typeface="Times New Roman" panose="02020603050405020304" pitchFamily="18" charset="0"/>
                <a:cs typeface="Times New Roman" panose="02020603050405020304" pitchFamily="18" charset="0"/>
              </a:rPr>
              <a:t>: </a:t>
            </a:r>
            <a:r>
              <a:rPr lang="vi-VN" dirty="0">
                <a:cs typeface="Times New Roman" panose="02020603050405020304" pitchFamily="18" charset="0"/>
              </a:rPr>
              <a:t>độ trượt </a:t>
            </a:r>
            <a:r>
              <a:rPr lang="vi-VN" dirty="0" smtClean="0">
                <a:cs typeface="Times New Roman" panose="02020603050405020304" pitchFamily="18" charset="0"/>
              </a:rPr>
              <a:t>S </a:t>
            </a:r>
            <a:r>
              <a:rPr lang="vi-VN" dirty="0">
                <a:cs typeface="Times New Roman" panose="02020603050405020304" pitchFamily="18" charset="0"/>
              </a:rPr>
              <a:t>ký hiệu số pixel mà cửa sổ sẽ di chuyển sau mỗi lần thực hiện phép tính.</a:t>
            </a:r>
            <a:endParaRPr lang="en-US" altLang="en-US" sz="3200" dirty="0">
              <a:solidFill>
                <a:schemeClr val="tx1"/>
              </a:solidFill>
              <a:latin typeface="Arial" panose="020B0604020202020204" pitchFamily="34" charset="0"/>
            </a:endParaRPr>
          </a:p>
          <a:p>
            <a:pPr marL="0" indent="0" algn="just">
              <a:lnSpc>
                <a:spcPct val="150000"/>
              </a:lnSpc>
              <a:spcBef>
                <a:spcPts val="0"/>
              </a:spcBef>
              <a:buNone/>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122" name="Picture 2" descr="https://stanford.edu/~shervine/teaching/cs-230/illustrations/stride.png?36b5b2e02f7e02c3c4075a9d836c048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66" y="3614359"/>
            <a:ext cx="11525250" cy="120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0922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4719320"/>
          </a:xfrm>
        </p:spPr>
        <p:txBody>
          <a:bodyPr>
            <a:normAutofit lnSpcReduction="10000"/>
          </a:bodyPr>
          <a:lstStyle/>
          <a:p>
            <a:pPr algn="just">
              <a:lnSpc>
                <a:spcPct val="150000"/>
              </a:lnSpc>
              <a:buFont typeface="Wingdings" panose="05000000000000000000" pitchFamily="2" charset="2"/>
              <a:buChar char="v"/>
            </a:pPr>
            <a:r>
              <a:rPr lang="en-US" altLang="en-US" b="1" dirty="0" smtClean="0">
                <a:solidFill>
                  <a:schemeClr val="tx1"/>
                </a:solidFill>
                <a:cs typeface="Times New Roman" panose="02020603050405020304" pitchFamily="18" charset="0"/>
              </a:rPr>
              <a:t> </a:t>
            </a:r>
            <a:r>
              <a:rPr lang="vi-VN" altLang="en-US" b="1" dirty="0">
                <a:solidFill>
                  <a:schemeClr val="tx1"/>
                </a:solidFill>
                <a:cs typeface="Times New Roman" panose="02020603050405020304" pitchFamily="18" charset="0"/>
              </a:rPr>
              <a:t>Các ứng dụng tiêu </a:t>
            </a:r>
            <a:r>
              <a:rPr lang="vi-VN" altLang="en-US" b="1" dirty="0" smtClean="0">
                <a:solidFill>
                  <a:schemeClr val="tx1"/>
                </a:solidFill>
                <a:cs typeface="Times New Roman" panose="02020603050405020304" pitchFamily="18" charset="0"/>
              </a:rPr>
              <a:t>biểu</a:t>
            </a:r>
            <a:endParaRPr lang="en-US" altLang="en-US" b="1" dirty="0" smtClean="0">
              <a:solidFill>
                <a:schemeClr val="tx1"/>
              </a:solidFill>
              <a:cs typeface="Times New Roman" panose="02020603050405020304" pitchFamily="18" charset="0"/>
            </a:endParaRP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Phân </a:t>
            </a:r>
            <a:r>
              <a:rPr lang="vi-VN" altLang="en-US" dirty="0">
                <a:solidFill>
                  <a:schemeClr val="tx1"/>
                </a:solidFill>
                <a:cs typeface="Times New Roman" panose="02020603050405020304" pitchFamily="18" charset="0"/>
              </a:rPr>
              <a:t>tích hình ảnh và tự động phân loại sản phẩm trên </a:t>
            </a:r>
            <a:r>
              <a:rPr lang="vi-VN" altLang="en-US" dirty="0" smtClean="0">
                <a:solidFill>
                  <a:schemeClr val="tx1"/>
                </a:solidFill>
                <a:cs typeface="Times New Roman" panose="02020603050405020304" pitchFamily="18" charset="0"/>
              </a:rPr>
              <a:t>dây</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chuyền </a:t>
            </a:r>
            <a:r>
              <a:rPr lang="vi-VN" altLang="en-US" dirty="0">
                <a:solidFill>
                  <a:schemeClr val="tx1"/>
                </a:solidFill>
                <a:cs typeface="Times New Roman" panose="02020603050405020304" pitchFamily="18" charset="0"/>
              </a:rPr>
              <a:t>sản xuất.</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Phát </a:t>
            </a:r>
            <a:r>
              <a:rPr lang="vi-VN" altLang="en-US" dirty="0">
                <a:solidFill>
                  <a:schemeClr val="tx1"/>
                </a:solidFill>
                <a:cs typeface="Times New Roman" panose="02020603050405020304" pitchFamily="18" charset="0"/>
              </a:rPr>
              <a:t>hiện khối u trong ảnh quét não.</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Phân </a:t>
            </a:r>
            <a:r>
              <a:rPr lang="vi-VN" altLang="en-US" dirty="0">
                <a:solidFill>
                  <a:schemeClr val="tx1"/>
                </a:solidFill>
                <a:cs typeface="Times New Roman" panose="02020603050405020304" pitchFamily="18" charset="0"/>
              </a:rPr>
              <a:t>loại tin tức tự động.</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Đánh </a:t>
            </a:r>
            <a:r>
              <a:rPr lang="vi-VN" altLang="en-US" dirty="0">
                <a:solidFill>
                  <a:schemeClr val="tx1"/>
                </a:solidFill>
                <a:cs typeface="Times New Roman" panose="02020603050405020304" pitchFamily="18" charset="0"/>
              </a:rPr>
              <a:t>dấu bình luận phản cảm trong diễn đàn một cách tự động.</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Tóm </a:t>
            </a:r>
            <a:r>
              <a:rPr lang="vi-VN" altLang="en-US" dirty="0">
                <a:solidFill>
                  <a:schemeClr val="tx1"/>
                </a:solidFill>
                <a:cs typeface="Times New Roman" panose="02020603050405020304" pitchFamily="18" charset="0"/>
              </a:rPr>
              <a:t>tắt tài liệu tự động.</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Tạo </a:t>
            </a:r>
            <a:r>
              <a:rPr lang="vi-VN" altLang="en-US" dirty="0">
                <a:solidFill>
                  <a:schemeClr val="tx1"/>
                </a:solidFill>
                <a:cs typeface="Times New Roman" panose="02020603050405020304" pitchFamily="18" charset="0"/>
              </a:rPr>
              <a:t>một chatbot hoặc trợ lý cá nhân.</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18823295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Tầng</a:t>
            </a:r>
            <a:r>
              <a:rPr lang="vi-VN" b="1" dirty="0" smtClean="0">
                <a:latin typeface="Times New Roman" panose="02020603050405020304" pitchFamily="18" charset="0"/>
                <a:cs typeface="Times New Roman" panose="02020603050405020304" pitchFamily="18" charset="0"/>
              </a:rPr>
              <a:t> kích hoạt </a:t>
            </a:r>
            <a:r>
              <a:rPr lang="en-US" b="1" dirty="0">
                <a:latin typeface="Times New Roman" panose="02020603050405020304" pitchFamily="18" charset="0"/>
                <a:cs typeface="Times New Roman" panose="02020603050405020304" pitchFamily="18" charset="0"/>
              </a:rPr>
              <a:t>(Activation Functions</a:t>
            </a:r>
            <a:r>
              <a:rPr lang="en-US" b="1"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Rectified Linear </a:t>
            </a:r>
            <a:r>
              <a:rPr lang="en-US" dirty="0" smtClean="0">
                <a:latin typeface="Times New Roman" panose="02020603050405020304" pitchFamily="18" charset="0"/>
                <a:cs typeface="Times New Roman" panose="02020603050405020304" pitchFamily="18" charset="0"/>
              </a:rPr>
              <a:t>Unit (</a:t>
            </a:r>
            <a:r>
              <a:rPr lang="en-US" dirty="0" err="1" smtClean="0">
                <a:latin typeface="Times New Roman" panose="02020603050405020304" pitchFamily="18" charset="0"/>
                <a:cs typeface="Times New Roman" panose="02020603050405020304" pitchFamily="18" charset="0"/>
              </a:rPr>
              <a:t>ReLU</a:t>
            </a:r>
            <a:r>
              <a:rPr lang="en-US" dirty="0" smtClean="0">
                <a:latin typeface="Times New Roman" panose="02020603050405020304" pitchFamily="18" charset="0"/>
                <a:cs typeface="Times New Roman" panose="02020603050405020304" pitchFamily="18" charset="0"/>
              </a:rPr>
              <a:t>): </a:t>
            </a:r>
            <a:r>
              <a:rPr lang="vi-VN" dirty="0"/>
              <a:t>là một hàm kích hoạt </a:t>
            </a:r>
            <a:r>
              <a:rPr lang="vi-VN" i="1" dirty="0" smtClean="0"/>
              <a:t>g</a:t>
            </a:r>
            <a:r>
              <a:rPr lang="vi-VN" dirty="0"/>
              <a:t> được sử dụng trên tất cả các thành phần. Mục đích của nó là tăng tính phi tuyến tính cho mạng. </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90151" y="3332308"/>
            <a:ext cx="7761047" cy="2825370"/>
          </a:xfrm>
          <a:prstGeom prst="rect">
            <a:avLst/>
          </a:prstGeom>
        </p:spPr>
      </p:pic>
      <p:pic>
        <p:nvPicPr>
          <p:cNvPr id="7" name="Picture 6"/>
          <p:cNvPicPr>
            <a:picLocks noChangeAspect="1"/>
          </p:cNvPicPr>
          <p:nvPr/>
        </p:nvPicPr>
        <p:blipFill>
          <a:blip r:embed="rId4"/>
          <a:stretch>
            <a:fillRect/>
          </a:stretch>
        </p:blipFill>
        <p:spPr>
          <a:xfrm>
            <a:off x="7619248" y="2719801"/>
            <a:ext cx="4370983" cy="1977980"/>
          </a:xfrm>
          <a:prstGeom prst="rect">
            <a:avLst/>
          </a:prstGeom>
        </p:spPr>
      </p:pic>
      <p:pic>
        <p:nvPicPr>
          <p:cNvPr id="9" name="Picture 8"/>
          <p:cNvPicPr>
            <a:picLocks noChangeAspect="1"/>
          </p:cNvPicPr>
          <p:nvPr/>
        </p:nvPicPr>
        <p:blipFill>
          <a:blip r:embed="rId5"/>
          <a:stretch>
            <a:fillRect/>
          </a:stretch>
        </p:blipFill>
        <p:spPr>
          <a:xfrm>
            <a:off x="7619248" y="4777907"/>
            <a:ext cx="4289336" cy="1891090"/>
          </a:xfrm>
          <a:prstGeom prst="rect">
            <a:avLst/>
          </a:prstGeom>
        </p:spPr>
      </p:pic>
    </p:spTree>
    <p:extLst>
      <p:ext uri="{BB962C8B-B14F-4D97-AF65-F5344CB8AC3E}">
        <p14:creationId xmlns:p14="http://schemas.microsoft.com/office/powerpoint/2010/main" val="322157133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3.</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Tầng</a:t>
            </a:r>
            <a:r>
              <a:rPr lang="vi-VN" b="1" dirty="0" smtClean="0">
                <a:latin typeface="Times New Roman" panose="02020603050405020304" pitchFamily="18" charset="0"/>
                <a:cs typeface="Times New Roman" panose="02020603050405020304" pitchFamily="18" charset="0"/>
              </a:rPr>
              <a:t> kích hoạt </a:t>
            </a:r>
            <a:r>
              <a:rPr lang="en-US" b="1" dirty="0">
                <a:latin typeface="Times New Roman" panose="02020603050405020304" pitchFamily="18" charset="0"/>
                <a:cs typeface="Times New Roman" panose="02020603050405020304" pitchFamily="18" charset="0"/>
              </a:rPr>
              <a:t>(Activation Functions</a:t>
            </a:r>
            <a:r>
              <a:rPr lang="en-US" b="1"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1</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Softmax</a:t>
            </a:r>
            <a:r>
              <a:rPr lang="en-US" dirty="0" smtClean="0">
                <a:latin typeface="Times New Roman" panose="02020603050405020304" pitchFamily="18" charset="0"/>
                <a:cs typeface="Times New Roman" panose="02020603050405020304" pitchFamily="18" charset="0"/>
              </a:rPr>
              <a:t>: </a:t>
            </a:r>
            <a:r>
              <a:rPr lang="vi-VN" dirty="0"/>
              <a:t>Bước softmax có thể được coi là một hàm logistic tổng quát lấy đầu vào là một vector chứa các giá trị </a:t>
            </a:r>
            <a:r>
              <a:rPr lang="vi-VN" i="1" dirty="0" smtClean="0"/>
              <a:t>x</a:t>
            </a:r>
            <a:r>
              <a:rPr lang="vi-VN" dirty="0" smtClean="0"/>
              <a:t>∈R</a:t>
            </a:r>
            <a:r>
              <a:rPr lang="en-US" dirty="0" smtClean="0"/>
              <a:t>^</a:t>
            </a:r>
            <a:r>
              <a:rPr lang="vi-VN" i="1" dirty="0" smtClean="0"/>
              <a:t>n</a:t>
            </a:r>
            <a:r>
              <a:rPr lang="vi-VN" dirty="0"/>
              <a:t> và cho ra là một vector gồm các xác suất </a:t>
            </a:r>
            <a:r>
              <a:rPr lang="vi-VN" i="1" dirty="0" smtClean="0"/>
              <a:t>p</a:t>
            </a:r>
            <a:r>
              <a:rPr lang="vi-VN" dirty="0"/>
              <a:t>∈</a:t>
            </a:r>
            <a:r>
              <a:rPr lang="vi-VN" dirty="0" smtClean="0"/>
              <a:t>R</a:t>
            </a:r>
            <a:r>
              <a:rPr lang="en-US" dirty="0" smtClean="0"/>
              <a:t>^</a:t>
            </a:r>
            <a:r>
              <a:rPr lang="vi-VN" i="1" dirty="0" smtClean="0"/>
              <a:t>n</a:t>
            </a:r>
            <a:r>
              <a:rPr lang="vi-VN" dirty="0"/>
              <a:t> thông qua một hàm softmax ở cuối kiến trúc. </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0" y="3963408"/>
            <a:ext cx="5195262" cy="1702202"/>
          </a:xfrm>
          <a:prstGeom prst="rect">
            <a:avLst/>
          </a:prstGeom>
        </p:spPr>
      </p:pic>
      <p:pic>
        <p:nvPicPr>
          <p:cNvPr id="11" name="Picture 10"/>
          <p:cNvPicPr>
            <a:picLocks noChangeAspect="1"/>
          </p:cNvPicPr>
          <p:nvPr/>
        </p:nvPicPr>
        <p:blipFill>
          <a:blip r:embed="rId4"/>
          <a:stretch>
            <a:fillRect/>
          </a:stretch>
        </p:blipFill>
        <p:spPr>
          <a:xfrm>
            <a:off x="5663582" y="4091487"/>
            <a:ext cx="5858328" cy="1446043"/>
          </a:xfrm>
          <a:prstGeom prst="rect">
            <a:avLst/>
          </a:prstGeom>
        </p:spPr>
      </p:pic>
    </p:spTree>
    <p:extLst>
      <p:ext uri="{BB962C8B-B14F-4D97-AF65-F5344CB8AC3E}">
        <p14:creationId xmlns:p14="http://schemas.microsoft.com/office/powerpoint/2010/main" val="276967703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740469" y="2263437"/>
            <a:ext cx="8599443" cy="2412039"/>
          </a:xfrm>
          <a:prstGeom prst="rect">
            <a:avLst/>
          </a:prstGeom>
        </p:spPr>
      </p:pic>
    </p:spTree>
    <p:extLst>
      <p:ext uri="{BB962C8B-B14F-4D97-AF65-F5344CB8AC3E}">
        <p14:creationId xmlns:p14="http://schemas.microsoft.com/office/powerpoint/2010/main" val="399485005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Tầng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tổng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hợp</a:t>
            </a:r>
            <a:r>
              <a:rPr lang="en-US" b="1" dirty="0" smtClean="0">
                <a:latin typeface="Times New Roman" panose="02020603050405020304" pitchFamily="18" charset="0"/>
                <a:cs typeface="Times New Roman" panose="02020603050405020304" pitchFamily="18" charset="0"/>
              </a:rPr>
              <a:t> - </a:t>
            </a:r>
            <a:r>
              <a:rPr lang="vi-VN" b="1" dirty="0" smtClean="0">
                <a:cs typeface="Times New Roman" panose="02020603050405020304" pitchFamily="18" charset="0"/>
              </a:rPr>
              <a:t>Pooling </a:t>
            </a:r>
            <a:r>
              <a:rPr lang="vi-VN" b="1" dirty="0">
                <a:cs typeface="Times New Roman" panose="02020603050405020304" pitchFamily="18" charset="0"/>
              </a:rPr>
              <a:t>(</a:t>
            </a:r>
            <a:r>
              <a:rPr lang="vi-VN" b="1" dirty="0" smtClean="0">
                <a:cs typeface="Times New Roman" panose="02020603050405020304" pitchFamily="18" charset="0"/>
              </a:rPr>
              <a:t>POOL</a:t>
            </a:r>
            <a:r>
              <a:rPr lang="en-US" b="1" dirty="0" smtClean="0">
                <a:cs typeface="Times New Roman" panose="02020603050405020304" pitchFamily="18" charset="0"/>
              </a:rPr>
              <a:t>)</a:t>
            </a:r>
          </a:p>
          <a:p>
            <a:pPr marL="0" indent="0" algn="just">
              <a:lnSpc>
                <a:spcPct val="150000"/>
              </a:lnSpc>
              <a:spcBef>
                <a:spcPts val="0"/>
              </a:spcBef>
              <a:buNone/>
            </a:pPr>
            <a:r>
              <a:rPr lang="vi-VN" dirty="0">
                <a:latin typeface="Times New Roman" panose="02020603050405020304" pitchFamily="18" charset="0"/>
                <a:cs typeface="Times New Roman" panose="02020603050405020304" pitchFamily="18" charset="0"/>
              </a:rPr>
              <a:t>Tầng pooling (POOL) là một </a:t>
            </a:r>
            <a:r>
              <a:rPr lang="vi-VN" dirty="0"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mẫu</a:t>
            </a:r>
            <a:r>
              <a:rPr lang="vi-V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vi-VN" dirty="0" smtClean="0">
                <a:latin typeface="Times New Roman" panose="02020603050405020304" pitchFamily="18" charset="0"/>
                <a:cs typeface="Times New Roman" panose="02020603050405020304" pitchFamily="18" charset="0"/>
              </a:rPr>
              <a:t>downsampling</a:t>
            </a:r>
            <a:r>
              <a:rPr lang="en-US" dirty="0" smtClean="0">
                <a:latin typeface="Times New Roman" panose="02020603050405020304" pitchFamily="18" charset="0"/>
                <a:cs typeface="Times New Roman" panose="02020603050405020304" pitchFamily="18" charset="0"/>
              </a:rPr>
              <a:t>)</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thường được sử dụng sau tầng tích chập, giúp tăng tính bất biến không gian. </a:t>
            </a:r>
            <a:r>
              <a:rPr lang="vi-VN" dirty="0" smtClean="0">
                <a:latin typeface="Times New Roman" panose="02020603050405020304" pitchFamily="18" charset="0"/>
                <a:cs typeface="Times New Roman" panose="02020603050405020304" pitchFamily="18" charset="0"/>
              </a:rPr>
              <a:t>Cụ </a:t>
            </a:r>
            <a:r>
              <a:rPr lang="vi-VN" dirty="0">
                <a:latin typeface="Times New Roman" panose="02020603050405020304" pitchFamily="18" charset="0"/>
                <a:cs typeface="Times New Roman" panose="02020603050405020304" pitchFamily="18" charset="0"/>
              </a:rPr>
              <a:t>thể, max pooling và average pooling là những dạng pooling đặc biệt, mà tương ứng là trong đó giá trị lớn nhất và giá trị trung bình được </a:t>
            </a:r>
            <a:r>
              <a:rPr lang="vi-VN" dirty="0" smtClean="0">
                <a:latin typeface="Times New Roman" panose="02020603050405020304" pitchFamily="18" charset="0"/>
                <a:cs typeface="Times New Roman" panose="02020603050405020304" pitchFamily="18" charset="0"/>
              </a:rPr>
              <a:t>lấy.</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2017086" y="3708791"/>
            <a:ext cx="7153275" cy="2845906"/>
          </a:xfrm>
          <a:prstGeom prst="rect">
            <a:avLst/>
          </a:prstGeom>
        </p:spPr>
      </p:pic>
    </p:spTree>
    <p:extLst>
      <p:ext uri="{BB962C8B-B14F-4D97-AF65-F5344CB8AC3E}">
        <p14:creationId xmlns:p14="http://schemas.microsoft.com/office/powerpoint/2010/main" val="10806225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Tầng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tổng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hợp</a:t>
            </a:r>
            <a:r>
              <a:rPr lang="en-US" b="1" dirty="0" smtClean="0">
                <a:latin typeface="Times New Roman" panose="02020603050405020304" pitchFamily="18" charset="0"/>
                <a:cs typeface="Times New Roman" panose="02020603050405020304" pitchFamily="18" charset="0"/>
              </a:rPr>
              <a:t> - </a:t>
            </a:r>
            <a:r>
              <a:rPr lang="vi-VN" b="1" dirty="0" smtClean="0">
                <a:cs typeface="Times New Roman" panose="02020603050405020304" pitchFamily="18" charset="0"/>
              </a:rPr>
              <a:t>Pooling </a:t>
            </a:r>
            <a:r>
              <a:rPr lang="vi-VN" b="1" dirty="0">
                <a:cs typeface="Times New Roman" panose="02020603050405020304" pitchFamily="18" charset="0"/>
              </a:rPr>
              <a:t>(</a:t>
            </a:r>
            <a:r>
              <a:rPr lang="vi-VN" b="1" dirty="0" smtClean="0">
                <a:cs typeface="Times New Roman" panose="02020603050405020304" pitchFamily="18" charset="0"/>
              </a:rPr>
              <a:t>POOL</a:t>
            </a:r>
            <a:r>
              <a:rPr lang="en-US" b="1" dirty="0" smtClean="0">
                <a:cs typeface="Times New Roman" panose="02020603050405020304" pitchFamily="18" charset="0"/>
              </a:rPr>
              <a:t>)</a:t>
            </a: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6146" name="Picture 2" descr="Ví dụ về hoạt động tổng hợp bản đ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93" y="2935288"/>
            <a:ext cx="5530106" cy="25382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62684" y="3236074"/>
            <a:ext cx="6176775" cy="1936661"/>
          </a:xfrm>
          <a:prstGeom prst="rect">
            <a:avLst/>
          </a:prstGeom>
        </p:spPr>
      </p:pic>
    </p:spTree>
    <p:extLst>
      <p:ext uri="{BB962C8B-B14F-4D97-AF65-F5344CB8AC3E}">
        <p14:creationId xmlns:p14="http://schemas.microsoft.com/office/powerpoint/2010/main" val="64847189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Tầng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tổng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hợp</a:t>
            </a:r>
            <a:r>
              <a:rPr lang="en-US" b="1" dirty="0" smtClean="0">
                <a:latin typeface="Times New Roman" panose="02020603050405020304" pitchFamily="18" charset="0"/>
                <a:cs typeface="Times New Roman" panose="02020603050405020304" pitchFamily="18" charset="0"/>
              </a:rPr>
              <a:t> - </a:t>
            </a:r>
            <a:r>
              <a:rPr lang="vi-VN" b="1" dirty="0" smtClean="0">
                <a:cs typeface="Times New Roman" panose="02020603050405020304" pitchFamily="18" charset="0"/>
              </a:rPr>
              <a:t>Pooling </a:t>
            </a:r>
            <a:r>
              <a:rPr lang="vi-VN" b="1" dirty="0">
                <a:cs typeface="Times New Roman" panose="02020603050405020304" pitchFamily="18" charset="0"/>
              </a:rPr>
              <a:t>(</a:t>
            </a:r>
            <a:r>
              <a:rPr lang="vi-VN" b="1" dirty="0" smtClean="0">
                <a:cs typeface="Times New Roman" panose="02020603050405020304" pitchFamily="18" charset="0"/>
              </a:rPr>
              <a:t>POOL</a:t>
            </a:r>
            <a:r>
              <a:rPr lang="en-US" b="1" dirty="0" smtClean="0">
                <a:cs typeface="Times New Roman" panose="02020603050405020304" pitchFamily="18" charset="0"/>
              </a:rPr>
              <a:t>)</a:t>
            </a: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6146" name="Picture 2" descr="Ví dụ về hoạt động tổng hợp bản đ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93" y="2935288"/>
            <a:ext cx="5530106" cy="25382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62684" y="3236074"/>
            <a:ext cx="6176775" cy="1936661"/>
          </a:xfrm>
          <a:prstGeom prst="rect">
            <a:avLst/>
          </a:prstGeom>
        </p:spPr>
      </p:pic>
    </p:spTree>
    <p:extLst>
      <p:ext uri="{BB962C8B-B14F-4D97-AF65-F5344CB8AC3E}">
        <p14:creationId xmlns:p14="http://schemas.microsoft.com/office/powerpoint/2010/main" val="360419073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err="1" smtClean="0">
                <a:latin typeface="Times New Roman" panose="02020603050405020304" pitchFamily="18" charset="0"/>
                <a:cs typeface="Times New Roman" panose="02020603050405020304" pitchFamily="18" charset="0"/>
              </a:rPr>
              <a:t>Tổng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hợp</a:t>
            </a:r>
            <a:r>
              <a:rPr lang="en-US" b="1" dirty="0" smtClean="0">
                <a:latin typeface="Times New Roman" panose="02020603050405020304" pitchFamily="18" charset="0"/>
                <a:cs typeface="Times New Roman" panose="02020603050405020304" pitchFamily="18" charset="0"/>
              </a:rPr>
              <a:t> chi </a:t>
            </a:r>
            <a:r>
              <a:rPr lang="en-US" b="1" dirty="0" err="1" smtClean="0">
                <a:latin typeface="Times New Roman" panose="02020603050405020304" pitchFamily="18" charset="0"/>
                <a:cs typeface="Times New Roman" panose="02020603050405020304" pitchFamily="18" charset="0"/>
              </a:rPr>
              <a:t>tiết</a:t>
            </a:r>
            <a:r>
              <a:rPr lang="en-US" b="1" dirty="0" smtClean="0">
                <a:latin typeface="Times New Roman" panose="02020603050405020304" pitchFamily="18" charset="0"/>
                <a:cs typeface="Times New Roman" panose="02020603050405020304" pitchFamily="18" charset="0"/>
              </a:rPr>
              <a:t> 1 </a:t>
            </a:r>
            <a:r>
              <a:rPr lang="en-US" b="1" dirty="0" err="1" smtClean="0">
                <a:latin typeface="Times New Roman" panose="02020603050405020304" pitchFamily="18" charset="0"/>
                <a:cs typeface="Times New Roman" panose="02020603050405020304" pitchFamily="18" charset="0"/>
              </a:rPr>
              <a:t>khối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tích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châp</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1266" name="Picture 2" descr="Ví dụ về khối tích chậ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180" y="2089541"/>
            <a:ext cx="7789638" cy="457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143052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a:latin typeface="Times New Roman" panose="02020603050405020304" pitchFamily="18" charset="0"/>
                <a:cs typeface="Times New Roman" panose="02020603050405020304" pitchFamily="18" charset="0"/>
              </a:rPr>
              <a:t>4</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Tầng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tổng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hợp</a:t>
            </a:r>
            <a:r>
              <a:rPr lang="en-US" b="1" dirty="0" smtClean="0">
                <a:latin typeface="Times New Roman" panose="02020603050405020304" pitchFamily="18" charset="0"/>
                <a:cs typeface="Times New Roman" panose="02020603050405020304" pitchFamily="18" charset="0"/>
              </a:rPr>
              <a:t> - </a:t>
            </a:r>
            <a:r>
              <a:rPr lang="vi-VN" b="1" dirty="0" smtClean="0">
                <a:cs typeface="Times New Roman" panose="02020603050405020304" pitchFamily="18" charset="0"/>
              </a:rPr>
              <a:t>Pooling </a:t>
            </a:r>
            <a:r>
              <a:rPr lang="vi-VN" b="1" dirty="0">
                <a:cs typeface="Times New Roman" panose="02020603050405020304" pitchFamily="18" charset="0"/>
              </a:rPr>
              <a:t>(</a:t>
            </a:r>
            <a:r>
              <a:rPr lang="vi-VN" b="1" dirty="0" smtClean="0">
                <a:cs typeface="Times New Roman" panose="02020603050405020304" pitchFamily="18" charset="0"/>
              </a:rPr>
              <a:t>POOL</a:t>
            </a:r>
            <a:r>
              <a:rPr lang="en-US" b="1" dirty="0" smtClean="0">
                <a:cs typeface="Times New Roman" panose="02020603050405020304" pitchFamily="18" charset="0"/>
              </a:rPr>
              <a:t>)</a:t>
            </a: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6146" name="Picture 2" descr="Ví dụ về hoạt động tổng hợp bản đồ"/>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93" y="2935288"/>
            <a:ext cx="5530106" cy="25382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62684" y="3236074"/>
            <a:ext cx="6176775" cy="1936661"/>
          </a:xfrm>
          <a:prstGeom prst="rect">
            <a:avLst/>
          </a:prstGeom>
        </p:spPr>
      </p:pic>
    </p:spTree>
    <p:extLst>
      <p:ext uri="{BB962C8B-B14F-4D97-AF65-F5344CB8AC3E}">
        <p14:creationId xmlns:p14="http://schemas.microsoft.com/office/powerpoint/2010/main" val="234705610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5.</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Fully Connected (FC</a:t>
            </a:r>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a:t>Tầng kết nối đầy đủ (FC) nhận đầu vào là các dữ liệu đã được làm phẳng, mà mỗi đầu vào đó được kết nối đến tất cả neuron. </a:t>
            </a:r>
            <a:endParaRPr lang="en-US" dirty="0" smtClean="0"/>
          </a:p>
          <a:p>
            <a:pPr marL="0" indent="0" algn="just">
              <a:lnSpc>
                <a:spcPct val="150000"/>
              </a:lnSpc>
              <a:spcBef>
                <a:spcPts val="0"/>
              </a:spcBef>
              <a:buNone/>
            </a:pPr>
            <a:r>
              <a:rPr lang="vi-VN" dirty="0" smtClean="0"/>
              <a:t>Trong </a:t>
            </a:r>
            <a:r>
              <a:rPr lang="vi-VN" dirty="0"/>
              <a:t>mô hình mạng CNNs, các tầng kết nối đầy đủ thường được tìm thấy ở cuối mạng và được dùng để tối ưu hóa mục tiêu </a:t>
            </a:r>
            <a:r>
              <a:rPr lang="vi-VN" dirty="0" smtClean="0"/>
              <a:t>của</a:t>
            </a:r>
            <a:r>
              <a:rPr lang="en-US" dirty="0" smtClean="0"/>
              <a:t> </a:t>
            </a:r>
            <a:r>
              <a:rPr lang="vi-VN" dirty="0"/>
              <a:t>ví dụ như độ chính xác của lớp</a:t>
            </a:r>
            <a:r>
              <a:rPr lang="vi-VN" dirty="0" smtClean="0"/>
              <a:t>.</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3314" name="Picture 2" descr="https://stanford.edu/~shervine/teaching/cs-230/illustrations/fully-connected-ltr.png?32caf9e07c79d652faa292812579d06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397" y="4438659"/>
            <a:ext cx="6447755" cy="2344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80908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11900080"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5.</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Fully Connected (FC</a:t>
            </a:r>
            <a:r>
              <a:rPr lang="en-US" b="1" dirty="0" smtClean="0">
                <a:latin typeface="Times New Roman" panose="02020603050405020304" pitchFamily="18" charset="0"/>
                <a:cs typeface="Times New Roman" panose="02020603050405020304" pitchFamily="18" charset="0"/>
              </a:rPr>
              <a:t>): </a:t>
            </a:r>
            <a:endParaRPr lang="en-US" b="1"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15362" name="Picture 2" descr="Mạng thần kinh tích chậ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300" y="2087811"/>
            <a:ext cx="7845782" cy="446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2163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cs typeface="Times New Roman" panose="02020603050405020304" pitchFamily="18" charset="0"/>
              </a:rPr>
              <a:t> </a:t>
            </a:r>
            <a:r>
              <a:rPr lang="vi-VN" altLang="en-US" b="1" dirty="0">
                <a:solidFill>
                  <a:schemeClr val="tx1"/>
                </a:solidFill>
                <a:cs typeface="Times New Roman" panose="02020603050405020304" pitchFamily="18" charset="0"/>
              </a:rPr>
              <a:t>Các ứng dụng tiêu </a:t>
            </a:r>
            <a:r>
              <a:rPr lang="vi-VN" altLang="en-US" b="1" dirty="0" smtClean="0">
                <a:solidFill>
                  <a:schemeClr val="tx1"/>
                </a:solidFill>
                <a:cs typeface="Times New Roman" panose="02020603050405020304" pitchFamily="18" charset="0"/>
              </a:rPr>
              <a:t>biểu</a:t>
            </a:r>
            <a:endParaRPr lang="en-US" altLang="en-US" b="1" dirty="0" smtClean="0">
              <a:solidFill>
                <a:schemeClr val="tx1"/>
              </a:solidFill>
              <a:cs typeface="Times New Roman" panose="02020603050405020304" pitchFamily="18" charset="0"/>
            </a:endParaRPr>
          </a:p>
          <a:p>
            <a:pPr algn="just">
              <a:lnSpc>
                <a:spcPct val="150000"/>
              </a:lnSpc>
              <a:buFont typeface="Wingdings" panose="05000000000000000000" pitchFamily="2" charset="2"/>
              <a:buChar char="§"/>
            </a:pPr>
            <a:r>
              <a:rPr lang="en-US" altLang="en-US" sz="2600" dirty="0" smtClean="0">
                <a:solidFill>
                  <a:schemeClr val="tx1"/>
                </a:solidFill>
                <a:cs typeface="Times New Roman" panose="02020603050405020304" pitchFamily="18" charset="0"/>
              </a:rPr>
              <a:t> </a:t>
            </a:r>
            <a:r>
              <a:rPr lang="vi-VN" altLang="en-US" sz="2600" dirty="0">
                <a:solidFill>
                  <a:schemeClr val="tx1"/>
                </a:solidFill>
                <a:cs typeface="Times New Roman" panose="02020603050405020304" pitchFamily="18" charset="0"/>
              </a:rPr>
              <a:t>Dự báo doanh thu công ty của năm tiếp theo, dựa trên nhiều </a:t>
            </a:r>
            <a:r>
              <a:rPr lang="vi-VN" altLang="en-US" sz="2600" dirty="0" smtClean="0">
                <a:solidFill>
                  <a:schemeClr val="tx1"/>
                </a:solidFill>
                <a:cs typeface="Times New Roman" panose="02020603050405020304" pitchFamily="18" charset="0"/>
              </a:rPr>
              <a:t>chỉ</a:t>
            </a:r>
            <a:r>
              <a:rPr lang="en-US" altLang="en-US" sz="2600" dirty="0" smtClean="0">
                <a:solidFill>
                  <a:schemeClr val="tx1"/>
                </a:solidFill>
                <a:cs typeface="Times New Roman" panose="02020603050405020304" pitchFamily="18" charset="0"/>
              </a:rPr>
              <a:t> </a:t>
            </a:r>
            <a:r>
              <a:rPr lang="vi-VN" altLang="en-US" sz="2600" dirty="0" smtClean="0">
                <a:solidFill>
                  <a:schemeClr val="tx1"/>
                </a:solidFill>
                <a:cs typeface="Times New Roman" panose="02020603050405020304" pitchFamily="18" charset="0"/>
              </a:rPr>
              <a:t>số </a:t>
            </a:r>
            <a:r>
              <a:rPr lang="vi-VN" altLang="en-US" sz="2600" dirty="0">
                <a:solidFill>
                  <a:schemeClr val="tx1"/>
                </a:solidFill>
                <a:cs typeface="Times New Roman" panose="02020603050405020304" pitchFamily="18" charset="0"/>
              </a:rPr>
              <a:t>hiệu suất.</a:t>
            </a:r>
          </a:p>
          <a:p>
            <a:pPr algn="just">
              <a:lnSpc>
                <a:spcPct val="150000"/>
              </a:lnSpc>
              <a:buFont typeface="Wingdings" panose="05000000000000000000" pitchFamily="2" charset="2"/>
              <a:buChar char="§"/>
            </a:pPr>
            <a:r>
              <a:rPr lang="en-US" altLang="en-US" sz="2600" dirty="0" smtClean="0">
                <a:solidFill>
                  <a:schemeClr val="tx1"/>
                </a:solidFill>
                <a:cs typeface="Times New Roman" panose="02020603050405020304" pitchFamily="18" charset="0"/>
              </a:rPr>
              <a:t> </a:t>
            </a:r>
            <a:r>
              <a:rPr lang="vi-VN" altLang="en-US" sz="2600" dirty="0" smtClean="0">
                <a:solidFill>
                  <a:schemeClr val="tx1"/>
                </a:solidFill>
                <a:cs typeface="Times New Roman" panose="02020603050405020304" pitchFamily="18" charset="0"/>
              </a:rPr>
              <a:t>Tương </a:t>
            </a:r>
            <a:r>
              <a:rPr lang="vi-VN" altLang="en-US" sz="2600" dirty="0">
                <a:solidFill>
                  <a:schemeClr val="tx1"/>
                </a:solidFill>
                <a:cs typeface="Times New Roman" panose="02020603050405020304" pitchFamily="18" charset="0"/>
              </a:rPr>
              <a:t>tác với ứng dụng thông qua giọng nói.</a:t>
            </a:r>
          </a:p>
          <a:p>
            <a:pPr algn="just">
              <a:lnSpc>
                <a:spcPct val="150000"/>
              </a:lnSpc>
              <a:buFont typeface="Wingdings" panose="05000000000000000000" pitchFamily="2" charset="2"/>
              <a:buChar char="§"/>
            </a:pPr>
            <a:r>
              <a:rPr lang="en-US" altLang="en-US" sz="2600" dirty="0" smtClean="0">
                <a:solidFill>
                  <a:schemeClr val="tx1"/>
                </a:solidFill>
                <a:cs typeface="Times New Roman" panose="02020603050405020304" pitchFamily="18" charset="0"/>
              </a:rPr>
              <a:t> </a:t>
            </a:r>
            <a:r>
              <a:rPr lang="vi-VN" altLang="en-US" sz="2600" dirty="0" smtClean="0">
                <a:solidFill>
                  <a:schemeClr val="tx1"/>
                </a:solidFill>
                <a:cs typeface="Times New Roman" panose="02020603050405020304" pitchFamily="18" charset="0"/>
              </a:rPr>
              <a:t>Phát </a:t>
            </a:r>
            <a:r>
              <a:rPr lang="vi-VN" altLang="en-US" sz="2600" dirty="0">
                <a:solidFill>
                  <a:schemeClr val="tx1"/>
                </a:solidFill>
                <a:cs typeface="Times New Roman" panose="02020603050405020304" pitchFamily="18" charset="0"/>
              </a:rPr>
              <a:t>hiện gian lận thẻ tín dụng</a:t>
            </a:r>
            <a:r>
              <a:rPr lang="vi-VN" altLang="en-US" sz="2600" dirty="0" smtClean="0">
                <a:solidFill>
                  <a:schemeClr val="tx1"/>
                </a:solidFill>
                <a:cs typeface="Times New Roman" panose="02020603050405020304" pitchFamily="18" charset="0"/>
              </a:rPr>
              <a:t>.</a:t>
            </a:r>
            <a:endParaRPr lang="en-US" altLang="en-US" sz="2600" dirty="0" smtClean="0">
              <a:solidFill>
                <a:schemeClr val="tx1"/>
              </a:solidFill>
              <a:cs typeface="Times New Roman" panose="02020603050405020304" pitchFamily="18" charset="0"/>
            </a:endParaRPr>
          </a:p>
          <a:p>
            <a:pPr algn="just">
              <a:lnSpc>
                <a:spcPct val="150000"/>
              </a:lnSpc>
              <a:buFont typeface="Wingdings" panose="05000000000000000000" pitchFamily="2" charset="2"/>
              <a:buChar char="§"/>
            </a:pPr>
            <a:r>
              <a:rPr lang="en-US" altLang="en-US" sz="2800" dirty="0" smtClean="0">
                <a:solidFill>
                  <a:schemeClr val="tx1"/>
                </a:solidFill>
                <a:cs typeface="Times New Roman" panose="02020603050405020304" pitchFamily="18" charset="0"/>
              </a:rPr>
              <a:t> </a:t>
            </a:r>
            <a:r>
              <a:rPr lang="vi-VN" altLang="en-US" sz="2800" dirty="0" smtClean="0">
                <a:solidFill>
                  <a:schemeClr val="tx1"/>
                </a:solidFill>
                <a:cs typeface="Times New Roman" panose="02020603050405020304" pitchFamily="18" charset="0"/>
              </a:rPr>
              <a:t>Phân </a:t>
            </a:r>
            <a:r>
              <a:rPr lang="vi-VN" altLang="en-US" sz="2800" dirty="0">
                <a:solidFill>
                  <a:schemeClr val="tx1"/>
                </a:solidFill>
                <a:cs typeface="Times New Roman" panose="02020603050405020304" pitchFamily="18" charset="0"/>
              </a:rPr>
              <a:t>nhóm khách hàng dựa trên sản phẩm tiêu thụ để thiết kế</a:t>
            </a:r>
            <a:r>
              <a:rPr lang="en-US" altLang="en-US" sz="2800" dirty="0">
                <a:solidFill>
                  <a:schemeClr val="tx1"/>
                </a:solidFill>
                <a:cs typeface="Times New Roman" panose="02020603050405020304" pitchFamily="18" charset="0"/>
              </a:rPr>
              <a:t> </a:t>
            </a:r>
            <a:r>
              <a:rPr lang="vi-VN" altLang="en-US" sz="2800" dirty="0">
                <a:solidFill>
                  <a:schemeClr val="tx1"/>
                </a:solidFill>
                <a:cs typeface="Times New Roman" panose="02020603050405020304" pitchFamily="18" charset="0"/>
              </a:rPr>
              <a:t>chiến lược tiếp thị khác nhau cho mỗi phân khúc.</a:t>
            </a:r>
          </a:p>
          <a:p>
            <a:pPr algn="just">
              <a:lnSpc>
                <a:spcPct val="150000"/>
              </a:lnSpc>
              <a:buFont typeface="Wingdings" panose="05000000000000000000" pitchFamily="2" charset="2"/>
              <a:buChar char="§"/>
            </a:pPr>
            <a:endParaRPr lang="vi-VN" altLang="en-US" sz="2600" dirty="0">
              <a:solidFill>
                <a:schemeClr val="tx1"/>
              </a:solidFill>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102146090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6593984" cy="5691811"/>
          </a:xfrm>
        </p:spPr>
        <p:txBody>
          <a:bodyPr>
            <a:noAutofit/>
          </a:bodyPr>
          <a:lstStyle/>
          <a:p>
            <a:pPr marL="0" algn="just">
              <a:lnSpc>
                <a:spcPct val="150000"/>
              </a:lnSpc>
              <a:spcBef>
                <a:spcPts val="0"/>
              </a:spcBef>
              <a:buFont typeface="Wingdings" panose="05000000000000000000" pitchFamily="2" charset="2"/>
              <a:buChar char="v"/>
            </a:pPr>
            <a:r>
              <a:rPr lang="en-US" b="1" dirty="0" err="1" smtClean="0">
                <a:solidFill>
                  <a:schemeClr val="tx1"/>
                </a:solidFill>
                <a:latin typeface="Times New Roman" panose="02020603050405020304" pitchFamily="18" charset="0"/>
                <a:cs typeface="Times New Roman" panose="02020603050405020304" pitchFamily="18" charset="0"/>
              </a:rPr>
              <a:t>Kiến</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trúc</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chung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của</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mạng</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thần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kinh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tích</a:t>
            </a:r>
            <a:r>
              <a:rPr lang="en-US" b="1" dirty="0" smtClean="0">
                <a:solidFill>
                  <a:schemeClr val="tx1"/>
                </a:solidFill>
                <a:latin typeface="Times New Roman" panose="02020603050405020304" pitchFamily="18" charset="0"/>
                <a:cs typeface="Times New Roman" panose="02020603050405020304" pitchFamily="18" charset="0"/>
              </a:rPr>
              <a:t> </a:t>
            </a:r>
            <a:r>
              <a:rPr lang="en-US" b="1" dirty="0" err="1" smtClean="0">
                <a:solidFill>
                  <a:schemeClr val="tx1"/>
                </a:solidFill>
                <a:latin typeface="Times New Roman" panose="02020603050405020304" pitchFamily="18" charset="0"/>
                <a:cs typeface="Times New Roman" panose="02020603050405020304" pitchFamily="18" charset="0"/>
              </a:rPr>
              <a:t>chập</a:t>
            </a:r>
            <a:endParaRPr 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b="1" dirty="0" smtClean="0">
                <a:latin typeface="Times New Roman" panose="02020603050405020304" pitchFamily="18" charset="0"/>
                <a:cs typeface="Times New Roman" panose="02020603050405020304" pitchFamily="18" charset="0"/>
              </a:rPr>
              <a:t>6. </a:t>
            </a:r>
            <a:r>
              <a:rPr lang="en-US" b="1" dirty="0" err="1" smtClean="0">
                <a:latin typeface="Times New Roman" panose="02020603050405020304" pitchFamily="18" charset="0"/>
                <a:cs typeface="Times New Roman" panose="02020603050405020304" pitchFamily="18" charset="0"/>
              </a:rPr>
              <a:t>Ví</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Sequential </a:t>
            </a:r>
            <a:r>
              <a:rPr lang="en-US" dirty="0" smtClean="0">
                <a:latin typeface="Times New Roman" panose="02020603050405020304" pitchFamily="18" charset="0"/>
                <a:cs typeface="Times New Roman" panose="02020603050405020304" pitchFamily="18" charset="0"/>
              </a:rPr>
              <a:t>API: </a:t>
            </a:r>
            <a:r>
              <a:rPr lang="vi-VN" dirty="0">
                <a:latin typeface="Times New Roman" panose="02020603050405020304" pitchFamily="18" charset="0"/>
                <a:cs typeface="Times New Roman" panose="02020603050405020304" pitchFamily="18" charset="0"/>
              </a:rPr>
              <a:t>tạo mô hình từng lớp theo kiểu </a:t>
            </a:r>
            <a:r>
              <a:rPr lang="en-US" dirty="0" err="1" smtClean="0">
                <a:latin typeface="Times New Roman" panose="02020603050405020304" pitchFamily="18" charset="0"/>
                <a:cs typeface="Times New Roman" panose="02020603050405020304" pitchFamily="18" charset="0"/>
              </a:rPr>
              <a:t>tuần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tự</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6426557" y="2633243"/>
            <a:ext cx="5615926" cy="3614120"/>
          </a:xfrm>
          <a:prstGeom prst="rect">
            <a:avLst/>
          </a:prstGeom>
        </p:spPr>
      </p:pic>
      <p:pic>
        <p:nvPicPr>
          <p:cNvPr id="8" name="Picture 7"/>
          <p:cNvPicPr>
            <a:picLocks noChangeAspect="1"/>
          </p:cNvPicPr>
          <p:nvPr/>
        </p:nvPicPr>
        <p:blipFill>
          <a:blip r:embed="rId4"/>
          <a:stretch>
            <a:fillRect/>
          </a:stretch>
        </p:blipFill>
        <p:spPr>
          <a:xfrm>
            <a:off x="513645" y="3628609"/>
            <a:ext cx="5489418" cy="1099643"/>
          </a:xfrm>
          <a:prstGeom prst="rect">
            <a:avLst/>
          </a:prstGeom>
        </p:spPr>
      </p:pic>
    </p:spTree>
    <p:extLst>
      <p:ext uri="{BB962C8B-B14F-4D97-AF65-F5344CB8AC3E}">
        <p14:creationId xmlns:p14="http://schemas.microsoft.com/office/powerpoint/2010/main" val="91405130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1" y="862886"/>
            <a:ext cx="5624850"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Keras</a:t>
            </a:r>
            <a:r>
              <a:rPr lang="en-US" b="1" dirty="0">
                <a:latin typeface="Times New Roman" panose="02020603050405020304" pitchFamily="18" charset="0"/>
                <a:cs typeface="Times New Roman" panose="02020603050405020304" pitchFamily="18" charset="0"/>
              </a:rPr>
              <a:t> model </a:t>
            </a:r>
            <a:r>
              <a:rPr lang="en-US" b="1" dirty="0" err="1">
                <a:latin typeface="Times New Roman" panose="02020603050405020304" pitchFamily="18" charset="0"/>
                <a:cs typeface="Times New Roman" panose="02020603050405020304" pitchFamily="18" charset="0"/>
              </a:rPr>
              <a:t>với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TensorFlow</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2.x</a:t>
            </a:r>
          </a:p>
          <a:p>
            <a:pPr algn="just">
              <a:lnSpc>
                <a:spcPct val="150000"/>
              </a:lnSpc>
              <a:spcBef>
                <a:spcPts val="0"/>
              </a:spcBef>
            </a:pPr>
            <a:r>
              <a:rPr lang="vi-VN" dirty="0" smtClean="0">
                <a:latin typeface="Times New Roman" panose="02020603050405020304" pitchFamily="18" charset="0"/>
                <a:cs typeface="Times New Roman" panose="02020603050405020304" pitchFamily="18" charset="0"/>
              </a:rPr>
              <a:t>TensorFlow </a:t>
            </a:r>
            <a:r>
              <a:rPr lang="vi-VN" dirty="0">
                <a:latin typeface="Times New Roman" panose="02020603050405020304" pitchFamily="18" charset="0"/>
                <a:cs typeface="Times New Roman" panose="02020603050405020304" pitchFamily="18" charset="0"/>
              </a:rPr>
              <a:t>là gì?</a:t>
            </a:r>
          </a:p>
          <a:p>
            <a:pPr algn="just">
              <a:lnSpc>
                <a:spcPct val="150000"/>
              </a:lnSpc>
              <a:spcBef>
                <a:spcPts val="0"/>
              </a:spcBef>
            </a:pPr>
            <a:r>
              <a:rPr lang="vi-VN" dirty="0">
                <a:latin typeface="Times New Roman" panose="02020603050405020304" pitchFamily="18" charset="0"/>
                <a:cs typeface="Times New Roman" panose="02020603050405020304" pitchFamily="18" charset="0"/>
                <a:hlinkClick r:id="rId3"/>
              </a:rPr>
              <a:t>TensorFlow</a:t>
            </a:r>
            <a:r>
              <a:rPr lang="vi-VN" dirty="0">
                <a:latin typeface="Times New Roman" panose="02020603050405020304" pitchFamily="18" charset="0"/>
                <a:cs typeface="Times New Roman" panose="02020603050405020304" pitchFamily="18" charset="0"/>
              </a:rPr>
              <a:t> là một thư viện máy học </a:t>
            </a:r>
            <a:r>
              <a:rPr lang="vi-VN" dirty="0" smtClean="0">
                <a:latin typeface="Times New Roman" panose="02020603050405020304" pitchFamily="18" charset="0"/>
                <a:cs typeface="Times New Roman" panose="02020603050405020304" pitchFamily="18" charset="0"/>
              </a:rPr>
              <a:t>mã </a:t>
            </a:r>
            <a:r>
              <a:rPr lang="vi-VN" dirty="0">
                <a:latin typeface="Times New Roman" panose="02020603050405020304" pitchFamily="18" charset="0"/>
                <a:cs typeface="Times New Roman" panose="02020603050405020304" pitchFamily="18" charset="0"/>
              </a:rPr>
              <a:t>nguồn mở để xử lý trước dữ liệu, lập mô hình dữ liệu và cung cấp các mô </a:t>
            </a:r>
            <a:r>
              <a:rPr lang="vi-VN" dirty="0"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p>
          <a:p>
            <a:pPr algn="just">
              <a:lnSpc>
                <a:spcPct val="150000"/>
              </a:lnSpc>
              <a:spcBef>
                <a:spcPts val="0"/>
              </a:spcBef>
            </a:pPr>
            <a:r>
              <a:rPr lang="en-US" dirty="0" smtClean="0">
                <a:latin typeface="Times New Roman" panose="02020603050405020304" pitchFamily="18" charset="0"/>
                <a:cs typeface="Times New Roman" panose="02020603050405020304" pitchFamily="18" charset="0"/>
              </a:rPr>
              <a:t>T</a:t>
            </a:r>
            <a:r>
              <a:rPr lang="vi-VN" dirty="0" smtClean="0">
                <a:latin typeface="Times New Roman" panose="02020603050405020304" pitchFamily="18" charset="0"/>
                <a:cs typeface="Times New Roman" panose="02020603050405020304" pitchFamily="18" charset="0"/>
              </a:rPr>
              <a:t>ensor</a:t>
            </a:r>
            <a:r>
              <a:rPr lang="en-US" dirty="0" smtClean="0">
                <a:latin typeface="Times New Roman" panose="02020603050405020304" pitchFamily="18" charset="0"/>
                <a:cs typeface="Times New Roman" panose="02020603050405020304" pitchFamily="18" charset="0"/>
              </a:rPr>
              <a:t>s</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giống như mảng NumPy</a:t>
            </a:r>
            <a:endParaRPr lang="en-US" dirty="0" smtClean="0">
              <a:latin typeface="Times New Roman" panose="02020603050405020304" pitchFamily="18" charset="0"/>
              <a:cs typeface="Times New Roman" panose="02020603050405020304" pitchFamily="18" charset="0"/>
            </a:endParaRPr>
          </a:p>
          <a:p>
            <a:pPr>
              <a:lnSpc>
                <a:spcPct val="150000"/>
              </a:lnSpc>
              <a:spcBef>
                <a:spcPts val="0"/>
              </a:spcBef>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17410" name="Picture 2" descr="sự khác biệt giữa vô hướng, vectơ, ma trận, tens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3750" y="1439257"/>
            <a:ext cx="5932710" cy="473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022300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Lấy</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tập dữ liệu để làm việc </a:t>
            </a:r>
            <a:endParaRPr lang="en-US" sz="2200" b="1" dirty="0" smtClean="0">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ví dụ </a:t>
            </a:r>
            <a:r>
              <a:rPr lang="en-US" sz="2200" b="1" dirty="0" err="1" smtClean="0">
                <a:latin typeface="Times New Roman" panose="02020603050405020304" pitchFamily="18" charset="0"/>
                <a:cs typeface="Times New Roman" panose="02020603050405020304" pitchFamily="18" charset="0"/>
              </a:rPr>
              <a:t>mẫu</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(những </a:t>
            </a:r>
            <a:r>
              <a:rPr lang="vi-VN" sz="2200" b="1" dirty="0">
                <a:latin typeface="Times New Roman" panose="02020603050405020304" pitchFamily="18" charset="0"/>
                <a:cs typeface="Times New Roman" panose="02020603050405020304" pitchFamily="18" charset="0"/>
              </a:rPr>
              <a:t>gì </a:t>
            </a:r>
            <a:r>
              <a:rPr lang="vi-VN" sz="2200" b="1" dirty="0" smtClean="0">
                <a:latin typeface="Times New Roman" panose="02020603050405020304" pitchFamily="18" charset="0"/>
                <a:cs typeface="Times New Roman" panose="02020603050405020304" pitchFamily="18" charset="0"/>
              </a:rPr>
              <a:t>đang </a:t>
            </a:r>
            <a:r>
              <a:rPr lang="vi-VN" sz="2200" b="1" dirty="0">
                <a:latin typeface="Times New Roman" panose="02020603050405020304" pitchFamily="18" charset="0"/>
                <a:cs typeface="Times New Roman" panose="02020603050405020304" pitchFamily="18" charset="0"/>
              </a:rPr>
              <a:t>hướng tới)</a:t>
            </a: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Các </a:t>
            </a:r>
            <a:r>
              <a:rPr lang="vi-VN" sz="2200" b="1" dirty="0">
                <a:latin typeface="Times New Roman" panose="02020603050405020304" pitchFamily="18" charset="0"/>
                <a:cs typeface="Times New Roman" panose="02020603050405020304" pitchFamily="18" charset="0"/>
              </a:rPr>
              <a:t>bước lập mô hình phân loại ảnh nhị phân với CNN</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1. </a:t>
            </a:r>
            <a:r>
              <a:rPr lang="en-US" sz="2200" dirty="0" err="1" smtClean="0">
                <a:latin typeface="Times New Roman" panose="02020603050405020304" pitchFamily="18" charset="0"/>
                <a:cs typeface="Times New Roman" panose="02020603050405020304" pitchFamily="18" charset="0"/>
              </a:rPr>
              <a:t>Lấy</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dữ </a:t>
            </a:r>
            <a:r>
              <a:rPr lang="vi-VN" sz="2200" dirty="0">
                <a:latin typeface="Times New Roman" panose="02020603050405020304" pitchFamily="18" charset="0"/>
                <a:cs typeface="Times New Roman" panose="02020603050405020304" pitchFamily="18" charset="0"/>
              </a:rPr>
              <a:t>liệu</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2. </a:t>
            </a:r>
            <a:r>
              <a:rPr lang="en-US" sz="2200" dirty="0" err="1" smtClean="0">
                <a:latin typeface="Times New Roman" panose="02020603050405020304" pitchFamily="18" charset="0"/>
                <a:cs typeface="Times New Roman" panose="02020603050405020304" pitchFamily="18" charset="0"/>
              </a:rPr>
              <a:t>Tiền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xử</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lý</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dữ </a:t>
            </a:r>
            <a:r>
              <a:rPr lang="vi-VN" sz="2200" dirty="0">
                <a:latin typeface="Times New Roman" panose="02020603050405020304" pitchFamily="18" charset="0"/>
                <a:cs typeface="Times New Roman" panose="02020603050405020304" pitchFamily="18" charset="0"/>
              </a:rPr>
              <a:t>liệu cho mô hình</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3. </a:t>
            </a:r>
            <a:r>
              <a:rPr lang="vi-VN" sz="2200" dirty="0" smtClean="0">
                <a:latin typeface="Times New Roman" panose="02020603050405020304" pitchFamily="18" charset="0"/>
                <a:cs typeface="Times New Roman" panose="02020603050405020304" pitchFamily="18" charset="0"/>
              </a:rPr>
              <a:t>Tạo </a:t>
            </a:r>
            <a:r>
              <a:rPr lang="vi-VN" sz="2200" dirty="0">
                <a:latin typeface="Times New Roman" panose="02020603050405020304" pitchFamily="18" charset="0"/>
                <a:cs typeface="Times New Roman" panose="02020603050405020304" pitchFamily="18" charset="0"/>
              </a:rPr>
              <a:t>mô hình CNN (bắt đầu với đường cơ sở)</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4. </a:t>
            </a:r>
            <a:r>
              <a:rPr lang="en-US" sz="2200" dirty="0" err="1" smtClean="0">
                <a:latin typeface="Times New Roman" panose="02020603050405020304" pitchFamily="18" charset="0"/>
                <a:cs typeface="Times New Roman" panose="02020603050405020304" pitchFamily="18" charset="0"/>
              </a:rPr>
              <a:t>Chạy</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một </a:t>
            </a:r>
            <a:r>
              <a:rPr lang="vi-VN" sz="2200" dirty="0">
                <a:latin typeface="Times New Roman" panose="02020603050405020304" pitchFamily="18" charset="0"/>
                <a:cs typeface="Times New Roman" panose="02020603050405020304" pitchFamily="18" charset="0"/>
              </a:rPr>
              <a:t>mô hình (làm cho nó tìm thấy các mẫu trong dữ liệu của chúng tôi)</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5. </a:t>
            </a:r>
            <a:r>
              <a:rPr lang="vi-VN" sz="2200" dirty="0" smtClean="0">
                <a:latin typeface="Times New Roman" panose="02020603050405020304" pitchFamily="18" charset="0"/>
                <a:cs typeface="Times New Roman" panose="02020603050405020304" pitchFamily="18" charset="0"/>
              </a:rPr>
              <a:t>Đánh </a:t>
            </a:r>
            <a:r>
              <a:rPr lang="vi-VN" sz="2200" dirty="0">
                <a:latin typeface="Times New Roman" panose="02020603050405020304" pitchFamily="18" charset="0"/>
                <a:cs typeface="Times New Roman" panose="02020603050405020304" pitchFamily="18" charset="0"/>
              </a:rPr>
              <a:t>giá một mô hình</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6. </a:t>
            </a:r>
            <a:r>
              <a:rPr lang="vi-VN" sz="2200" dirty="0" smtClean="0">
                <a:latin typeface="Times New Roman" panose="02020603050405020304" pitchFamily="18" charset="0"/>
                <a:cs typeface="Times New Roman" panose="02020603050405020304" pitchFamily="18" charset="0"/>
              </a:rPr>
              <a:t>Cải </a:t>
            </a:r>
            <a:r>
              <a:rPr lang="vi-VN" sz="2200" dirty="0">
                <a:latin typeface="Times New Roman" panose="02020603050405020304" pitchFamily="18" charset="0"/>
                <a:cs typeface="Times New Roman" panose="02020603050405020304" pitchFamily="18" charset="0"/>
              </a:rPr>
              <a:t>thiện một mô </a:t>
            </a:r>
            <a:r>
              <a:rPr lang="vi-VN" sz="2200" dirty="0" smtClean="0">
                <a:latin typeface="Times New Roman" panose="02020603050405020304" pitchFamily="18" charset="0"/>
                <a:cs typeface="Times New Roman" panose="02020603050405020304" pitchFamily="18" charset="0"/>
              </a:rPr>
              <a:t>hình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Điều</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chỉnh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thông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số</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mô</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hình</a:t>
            </a:r>
            <a:r>
              <a:rPr lang="en-US" sz="2200" dirty="0" smtClean="0">
                <a:latin typeface="Times New Roman" panose="02020603050405020304" pitchFamily="18" charset="0"/>
                <a:cs typeface="Times New Roman" panose="02020603050405020304" pitchFamily="18" charset="0"/>
              </a:rPr>
              <a:t>)</a:t>
            </a:r>
            <a:endParaRPr lang="vi-VN" sz="2200" dirty="0">
              <a:latin typeface="Times New Roman" panose="02020603050405020304" pitchFamily="18" charset="0"/>
              <a:cs typeface="Times New Roman" panose="02020603050405020304" pitchFamily="18" charset="0"/>
            </a:endParaRP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7. </a:t>
            </a:r>
            <a:r>
              <a:rPr lang="vi-VN" sz="2200" dirty="0" smtClean="0">
                <a:latin typeface="Times New Roman" panose="02020603050405020304" pitchFamily="18" charset="0"/>
                <a:cs typeface="Times New Roman" panose="02020603050405020304" pitchFamily="18" charset="0"/>
              </a:rPr>
              <a:t>Đưa </a:t>
            </a:r>
            <a:r>
              <a:rPr lang="vi-VN" sz="2200" dirty="0">
                <a:latin typeface="Times New Roman" panose="02020603050405020304" pitchFamily="18" charset="0"/>
                <a:cs typeface="Times New Roman" panose="02020603050405020304" pitchFamily="18" charset="0"/>
              </a:rPr>
              <a:t>ra dự đoán với một mô hình được đào tạo</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25305353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nhị</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a:t>
            </a: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Lấy</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tập dữ liệu để làm việc </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sz="2200"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328611" y="2727922"/>
            <a:ext cx="7400579" cy="2217565"/>
          </a:xfrm>
          <a:prstGeom prst="rect">
            <a:avLst/>
          </a:prstGeom>
        </p:spPr>
      </p:pic>
      <p:pic>
        <p:nvPicPr>
          <p:cNvPr id="7" name="Picture 6"/>
          <p:cNvPicPr>
            <a:picLocks noChangeAspect="1"/>
          </p:cNvPicPr>
          <p:nvPr/>
        </p:nvPicPr>
        <p:blipFill>
          <a:blip r:embed="rId4"/>
          <a:stretch>
            <a:fillRect/>
          </a:stretch>
        </p:blipFill>
        <p:spPr>
          <a:xfrm>
            <a:off x="7987819" y="1056068"/>
            <a:ext cx="3577308" cy="5115323"/>
          </a:xfrm>
          <a:prstGeom prst="rect">
            <a:avLst/>
          </a:prstGeom>
        </p:spPr>
      </p:pic>
    </p:spTree>
    <p:extLst>
      <p:ext uri="{BB962C8B-B14F-4D97-AF65-F5344CB8AC3E}">
        <p14:creationId xmlns:p14="http://schemas.microsoft.com/office/powerpoint/2010/main" val="157457974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nhị</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a:t>
            </a: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Lấy</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tập dữ liệu để làm việc </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err="1" smtClean="0">
                <a:solidFill>
                  <a:srgbClr val="FF0000"/>
                </a:solidFill>
                <a:latin typeface="Times New Roman" panose="02020603050405020304" pitchFamily="18" charset="0"/>
                <a:cs typeface="Times New Roman" panose="02020603050405020304" pitchFamily="18" charset="0"/>
              </a:rPr>
              <a:t>Liệt</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kê</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số</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lượng</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ảnh</a:t>
            </a:r>
            <a:endParaRPr lang="en-US" sz="2200" dirty="0" smtClean="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7" name="Picture 6"/>
          <p:cNvPicPr>
            <a:picLocks noChangeAspect="1"/>
          </p:cNvPicPr>
          <p:nvPr/>
        </p:nvPicPr>
        <p:blipFill>
          <a:blip r:embed="rId3"/>
          <a:stretch>
            <a:fillRect/>
          </a:stretch>
        </p:blipFill>
        <p:spPr>
          <a:xfrm>
            <a:off x="1821085" y="2695910"/>
            <a:ext cx="9039225" cy="1285875"/>
          </a:xfrm>
          <a:prstGeom prst="rect">
            <a:avLst/>
          </a:prstGeom>
        </p:spPr>
      </p:pic>
      <p:pic>
        <p:nvPicPr>
          <p:cNvPr id="8" name="Picture 7"/>
          <p:cNvPicPr>
            <a:picLocks noChangeAspect="1"/>
          </p:cNvPicPr>
          <p:nvPr/>
        </p:nvPicPr>
        <p:blipFill>
          <a:blip r:embed="rId4"/>
          <a:stretch>
            <a:fillRect/>
          </a:stretch>
        </p:blipFill>
        <p:spPr>
          <a:xfrm>
            <a:off x="3101995" y="4325847"/>
            <a:ext cx="5915025" cy="2228850"/>
          </a:xfrm>
          <a:prstGeom prst="rect">
            <a:avLst/>
          </a:prstGeom>
        </p:spPr>
      </p:pic>
    </p:spTree>
    <p:extLst>
      <p:ext uri="{BB962C8B-B14F-4D97-AF65-F5344CB8AC3E}">
        <p14:creationId xmlns:p14="http://schemas.microsoft.com/office/powerpoint/2010/main" val="145259873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nhị</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a:t>
            </a: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Lấy</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tập dữ liệu để làm việc </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err="1">
                <a:solidFill>
                  <a:srgbClr val="FF0000"/>
                </a:solidFill>
                <a:latin typeface="Times New Roman" panose="02020603050405020304" pitchFamily="18" charset="0"/>
                <a:cs typeface="Times New Roman" panose="02020603050405020304" pitchFamily="18" charset="0"/>
              </a:rPr>
              <a:t>Một</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cách</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khác</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để</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biết</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có</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bao</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nhiêu</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hình</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ảnh</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trong</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một</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tệp</a:t>
            </a:r>
            <a:r>
              <a:rPr lang="en-US" sz="2200" dirty="0">
                <a:solidFill>
                  <a:srgbClr val="FF0000"/>
                </a:solidFill>
                <a:latin typeface="Times New Roman" panose="02020603050405020304" pitchFamily="18" charset="0"/>
                <a:cs typeface="Times New Roman" panose="02020603050405020304" pitchFamily="18" charset="0"/>
              </a:rPr>
              <a:t> </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9" name="Picture 8"/>
          <p:cNvPicPr>
            <a:picLocks noChangeAspect="1"/>
          </p:cNvPicPr>
          <p:nvPr/>
        </p:nvPicPr>
        <p:blipFill>
          <a:blip r:embed="rId3"/>
          <a:stretch>
            <a:fillRect/>
          </a:stretch>
        </p:blipFill>
        <p:spPr>
          <a:xfrm>
            <a:off x="1871662" y="2505611"/>
            <a:ext cx="9229725" cy="1924050"/>
          </a:xfrm>
          <a:prstGeom prst="rect">
            <a:avLst/>
          </a:prstGeom>
        </p:spPr>
      </p:pic>
      <p:pic>
        <p:nvPicPr>
          <p:cNvPr id="10" name="Picture 9"/>
          <p:cNvPicPr>
            <a:picLocks noChangeAspect="1"/>
          </p:cNvPicPr>
          <p:nvPr/>
        </p:nvPicPr>
        <p:blipFill>
          <a:blip r:embed="rId4"/>
          <a:stretch>
            <a:fillRect/>
          </a:stretch>
        </p:blipFill>
        <p:spPr>
          <a:xfrm>
            <a:off x="3168670" y="4742240"/>
            <a:ext cx="5781675" cy="1114425"/>
          </a:xfrm>
          <a:prstGeom prst="rect">
            <a:avLst/>
          </a:prstGeom>
        </p:spPr>
      </p:pic>
    </p:spTree>
    <p:extLst>
      <p:ext uri="{BB962C8B-B14F-4D97-AF65-F5344CB8AC3E}">
        <p14:creationId xmlns:p14="http://schemas.microsoft.com/office/powerpoint/2010/main" val="125071538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nhị</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a:t>
            </a: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Lấy</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tập dữ liệu để làm việc </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sz="2200" dirty="0">
                <a:solidFill>
                  <a:srgbClr val="FF0000"/>
                </a:solidFill>
                <a:cs typeface="Times New Roman" panose="02020603050405020304" pitchFamily="18" charset="0"/>
              </a:rPr>
              <a:t>Lấy tên </a:t>
            </a:r>
            <a:r>
              <a:rPr lang="vi-VN" sz="2200" dirty="0" smtClean="0">
                <a:solidFill>
                  <a:srgbClr val="FF0000"/>
                </a:solidFill>
                <a:cs typeface="Times New Roman" panose="02020603050405020304" pitchFamily="18" charset="0"/>
              </a:rPr>
              <a:t>lớp</a:t>
            </a:r>
            <a:endParaRPr lang="vi-VN" sz="2200" dirty="0">
              <a:solidFill>
                <a:srgbClr val="FF0000"/>
              </a:solidFill>
              <a:cs typeface="Times New Roman" panose="02020603050405020304" pitchFamily="18" charset="0"/>
            </a:endParaRPr>
          </a:p>
          <a:p>
            <a:pPr marL="0" indent="0" algn="just">
              <a:lnSpc>
                <a:spcPct val="150000"/>
              </a:lnSpc>
              <a:spcBef>
                <a:spcPts val="0"/>
              </a:spcBef>
              <a:buNone/>
            </a:pPr>
            <a:endParaRPr lang="en-US" sz="2200"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7" name="Picture 6"/>
          <p:cNvPicPr>
            <a:picLocks noChangeAspect="1"/>
          </p:cNvPicPr>
          <p:nvPr/>
        </p:nvPicPr>
        <p:blipFill>
          <a:blip r:embed="rId3"/>
          <a:stretch>
            <a:fillRect/>
          </a:stretch>
        </p:blipFill>
        <p:spPr>
          <a:xfrm>
            <a:off x="255967" y="2598713"/>
            <a:ext cx="11772900" cy="1728587"/>
          </a:xfrm>
          <a:prstGeom prst="rect">
            <a:avLst/>
          </a:prstGeom>
        </p:spPr>
      </p:pic>
      <p:pic>
        <p:nvPicPr>
          <p:cNvPr id="8" name="Picture 7"/>
          <p:cNvPicPr>
            <a:picLocks noChangeAspect="1"/>
          </p:cNvPicPr>
          <p:nvPr/>
        </p:nvPicPr>
        <p:blipFill>
          <a:blip r:embed="rId4"/>
          <a:stretch>
            <a:fillRect/>
          </a:stretch>
        </p:blipFill>
        <p:spPr>
          <a:xfrm>
            <a:off x="3012516" y="4736148"/>
            <a:ext cx="5857875" cy="704850"/>
          </a:xfrm>
          <a:prstGeom prst="rect">
            <a:avLst/>
          </a:prstGeom>
        </p:spPr>
      </p:pic>
    </p:spTree>
    <p:extLst>
      <p:ext uri="{BB962C8B-B14F-4D97-AF65-F5344CB8AC3E}">
        <p14:creationId xmlns:p14="http://schemas.microsoft.com/office/powerpoint/2010/main" val="296680691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nhị</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a:t>
            </a: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Lấy</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tập dữ liệu để làm việc </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err="1" smtClean="0">
                <a:solidFill>
                  <a:srgbClr val="FF0000"/>
                </a:solidFill>
                <a:latin typeface="Times New Roman" panose="02020603050405020304" pitchFamily="18" charset="0"/>
                <a:cs typeface="Times New Roman" panose="02020603050405020304" pitchFamily="18" charset="0"/>
              </a:rPr>
              <a:t>Trực</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quan</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hóa</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dữ</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liệu</a:t>
            </a:r>
            <a:endParaRPr lang="vi-VN" sz="2200" dirty="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sz="2200"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9" name="Picture 8"/>
          <p:cNvPicPr>
            <a:picLocks noChangeAspect="1"/>
          </p:cNvPicPr>
          <p:nvPr/>
        </p:nvPicPr>
        <p:blipFill>
          <a:blip r:embed="rId3"/>
          <a:stretch>
            <a:fillRect/>
          </a:stretch>
        </p:blipFill>
        <p:spPr>
          <a:xfrm>
            <a:off x="1607753" y="2476204"/>
            <a:ext cx="9493634" cy="4192793"/>
          </a:xfrm>
          <a:prstGeom prst="rect">
            <a:avLst/>
          </a:prstGeom>
        </p:spPr>
      </p:pic>
    </p:spTree>
    <p:extLst>
      <p:ext uri="{BB962C8B-B14F-4D97-AF65-F5344CB8AC3E}">
        <p14:creationId xmlns:p14="http://schemas.microsoft.com/office/powerpoint/2010/main" val="428185274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nhị</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a:t>
            </a: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Lấy</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tập dữ liệu để làm việc </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Hình</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ảnh</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máy</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tính</a:t>
            </a:r>
            <a:r>
              <a:rPr lang="en-US" sz="2200" dirty="0">
                <a:solidFill>
                  <a:srgbClr val="FF0000"/>
                </a:solidFill>
                <a:latin typeface="Times New Roman" panose="02020603050405020304" pitchFamily="18" charset="0"/>
                <a:cs typeface="Times New Roman" panose="02020603050405020304" pitchFamily="18" charset="0"/>
              </a:rPr>
              <a:t> </a:t>
            </a:r>
            <a:r>
              <a:rPr lang="en-US" sz="2200" dirty="0" err="1" smtClean="0">
                <a:solidFill>
                  <a:srgbClr val="FF0000"/>
                </a:solidFill>
                <a:latin typeface="Times New Roman" panose="02020603050405020304" pitchFamily="18" charset="0"/>
                <a:cs typeface="Times New Roman" panose="02020603050405020304" pitchFamily="18" charset="0"/>
              </a:rPr>
              <a:t>nhìn</a:t>
            </a:r>
            <a:r>
              <a:rPr lang="en-US" sz="2200" dirty="0" smtClean="0">
                <a:solidFill>
                  <a:srgbClr val="FF0000"/>
                </a:solidFill>
                <a:latin typeface="Times New Roman" panose="02020603050405020304" pitchFamily="18" charset="0"/>
                <a:cs typeface="Times New Roman" panose="02020603050405020304" pitchFamily="18" charset="0"/>
              </a:rPr>
              <a:t> </a:t>
            </a:r>
            <a:r>
              <a:rPr lang="en-US" sz="2200" dirty="0" err="1">
                <a:solidFill>
                  <a:srgbClr val="FF0000"/>
                </a:solidFill>
                <a:latin typeface="Times New Roman" panose="02020603050405020304" pitchFamily="18" charset="0"/>
                <a:cs typeface="Times New Roman" panose="02020603050405020304" pitchFamily="18" charset="0"/>
              </a:rPr>
              <a:t>thấy</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42856" y="3348638"/>
            <a:ext cx="7681514" cy="517578"/>
          </a:xfrm>
          <a:prstGeom prst="rect">
            <a:avLst/>
          </a:prstGeom>
        </p:spPr>
      </p:pic>
      <p:pic>
        <p:nvPicPr>
          <p:cNvPr id="7" name="Picture 6"/>
          <p:cNvPicPr>
            <a:picLocks noChangeAspect="1"/>
          </p:cNvPicPr>
          <p:nvPr/>
        </p:nvPicPr>
        <p:blipFill>
          <a:blip r:embed="rId4"/>
          <a:stretch>
            <a:fillRect/>
          </a:stretch>
        </p:blipFill>
        <p:spPr>
          <a:xfrm>
            <a:off x="7786687" y="634286"/>
            <a:ext cx="3314700" cy="5524500"/>
          </a:xfrm>
          <a:prstGeom prst="rect">
            <a:avLst/>
          </a:prstGeom>
        </p:spPr>
      </p:pic>
    </p:spTree>
    <p:extLst>
      <p:ext uri="{BB962C8B-B14F-4D97-AF65-F5344CB8AC3E}">
        <p14:creationId xmlns:p14="http://schemas.microsoft.com/office/powerpoint/2010/main" val="8080686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nhị</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a:t>
            </a: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Lấy</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tập dữ liệu để làm việc </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smtClean="0">
                <a:solidFill>
                  <a:srgbClr val="FF0000"/>
                </a:solidFill>
                <a:latin typeface="Times New Roman" panose="02020603050405020304" pitchFamily="18" charset="0"/>
                <a:cs typeface="Times New Roman" panose="02020603050405020304" pitchFamily="18" charset="0"/>
              </a:rPr>
              <a:t>N</a:t>
            </a:r>
            <a:r>
              <a:rPr lang="vi-VN" sz="2200" dirty="0" smtClean="0">
                <a:solidFill>
                  <a:srgbClr val="FF0000"/>
                </a:solidFill>
                <a:latin typeface="Times New Roman" panose="02020603050405020304" pitchFamily="18" charset="0"/>
                <a:cs typeface="Times New Roman" panose="02020603050405020304" pitchFamily="18" charset="0"/>
              </a:rPr>
              <a:t>hiều </a:t>
            </a:r>
            <a:r>
              <a:rPr lang="vi-VN" sz="2200" dirty="0">
                <a:solidFill>
                  <a:srgbClr val="FF0000"/>
                </a:solidFill>
                <a:latin typeface="Times New Roman" panose="02020603050405020304" pitchFamily="18" charset="0"/>
                <a:cs typeface="Times New Roman" panose="02020603050405020304" pitchFamily="18" charset="0"/>
              </a:rPr>
              <a:t>mô hình máy học, bao gồm cả mạng thần kinh thích các giá trị mà chúng làm việc nằm trong khoảng từ 0 đến 1. </a:t>
            </a:r>
            <a:endParaRPr lang="en-US" sz="2200"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smtClean="0">
                <a:solidFill>
                  <a:srgbClr val="FF0000"/>
                </a:solidFill>
                <a:latin typeface="Times New Roman" panose="02020603050405020304" pitchFamily="18" charset="0"/>
                <a:cs typeface="Times New Roman" panose="02020603050405020304" pitchFamily="18" charset="0"/>
              </a:rPr>
              <a:t>M</a:t>
            </a:r>
            <a:r>
              <a:rPr lang="vi-VN" sz="2200" dirty="0" smtClean="0">
                <a:solidFill>
                  <a:srgbClr val="FF0000"/>
                </a:solidFill>
                <a:latin typeface="Times New Roman" panose="02020603050405020304" pitchFamily="18" charset="0"/>
                <a:cs typeface="Times New Roman" panose="02020603050405020304" pitchFamily="18" charset="0"/>
              </a:rPr>
              <a:t>ột </a:t>
            </a:r>
            <a:r>
              <a:rPr lang="vi-VN" sz="2200" dirty="0">
                <a:solidFill>
                  <a:srgbClr val="FF0000"/>
                </a:solidFill>
                <a:latin typeface="Times New Roman" panose="02020603050405020304" pitchFamily="18" charset="0"/>
                <a:cs typeface="Times New Roman" panose="02020603050405020304" pitchFamily="18" charset="0"/>
              </a:rPr>
              <a:t>trong những bước tiền xử lý phổ biến nhất để làm việc với hình ảnh là chia tỷ lệ ( cũng được gọi là chuẩn hóa ) các giá trị pixel của chúng bằng cách chia các mảng hình ảnh cho 255.</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8" name="Picture 7"/>
          <p:cNvPicPr>
            <a:picLocks noChangeAspect="1"/>
          </p:cNvPicPr>
          <p:nvPr/>
        </p:nvPicPr>
        <p:blipFill>
          <a:blip r:embed="rId3"/>
          <a:stretch>
            <a:fillRect/>
          </a:stretch>
        </p:blipFill>
        <p:spPr>
          <a:xfrm>
            <a:off x="90150" y="4640754"/>
            <a:ext cx="8334375" cy="847725"/>
          </a:xfrm>
          <a:prstGeom prst="rect">
            <a:avLst/>
          </a:prstGeom>
        </p:spPr>
      </p:pic>
      <p:pic>
        <p:nvPicPr>
          <p:cNvPr id="9" name="Picture 8"/>
          <p:cNvPicPr>
            <a:picLocks noChangeAspect="1"/>
          </p:cNvPicPr>
          <p:nvPr/>
        </p:nvPicPr>
        <p:blipFill>
          <a:blip r:embed="rId4"/>
          <a:stretch>
            <a:fillRect/>
          </a:stretch>
        </p:blipFill>
        <p:spPr>
          <a:xfrm>
            <a:off x="8568408" y="4070528"/>
            <a:ext cx="3380257" cy="2214362"/>
          </a:xfrm>
          <a:prstGeom prst="rect">
            <a:avLst/>
          </a:prstGeom>
        </p:spPr>
      </p:pic>
    </p:spTree>
    <p:extLst>
      <p:ext uri="{BB962C8B-B14F-4D97-AF65-F5344CB8AC3E}">
        <p14:creationId xmlns:p14="http://schemas.microsoft.com/office/powerpoint/2010/main" val="17608948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cs typeface="Times New Roman" panose="02020603050405020304" pitchFamily="18" charset="0"/>
              </a:rPr>
              <a:t> </a:t>
            </a:r>
            <a:r>
              <a:rPr lang="vi-VN" altLang="en-US" b="1" dirty="0">
                <a:solidFill>
                  <a:schemeClr val="tx1"/>
                </a:solidFill>
                <a:cs typeface="Times New Roman" panose="02020603050405020304" pitchFamily="18" charset="0"/>
              </a:rPr>
              <a:t>Các ứng dụng tiêu </a:t>
            </a:r>
            <a:r>
              <a:rPr lang="vi-VN" altLang="en-US" b="1" dirty="0" smtClean="0">
                <a:solidFill>
                  <a:schemeClr val="tx1"/>
                </a:solidFill>
                <a:cs typeface="Times New Roman" panose="02020603050405020304" pitchFamily="18" charset="0"/>
              </a:rPr>
              <a:t>biểu</a:t>
            </a:r>
            <a:endParaRPr lang="en-US" altLang="en-US" b="1" dirty="0" smtClean="0">
              <a:solidFill>
                <a:schemeClr val="tx1"/>
              </a:solidFill>
              <a:cs typeface="Times New Roman" panose="02020603050405020304" pitchFamily="18" charset="0"/>
            </a:endParaRP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Biểu </a:t>
            </a:r>
            <a:r>
              <a:rPr lang="vi-VN" altLang="en-US" dirty="0">
                <a:solidFill>
                  <a:schemeClr val="tx1"/>
                </a:solidFill>
                <a:cs typeface="Times New Roman" panose="02020603050405020304" pitchFamily="18" charset="0"/>
              </a:rPr>
              <a:t>diễn một tập dữ liệu phức tạp, nhiều chiều trong biểu đồ </a:t>
            </a:r>
            <a:r>
              <a:rPr lang="vi-VN" altLang="en-US" dirty="0" smtClean="0">
                <a:solidFill>
                  <a:schemeClr val="tx1"/>
                </a:solidFill>
                <a:cs typeface="Times New Roman" panose="02020603050405020304" pitchFamily="18" charset="0"/>
              </a:rPr>
              <a:t>một</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cách </a:t>
            </a:r>
            <a:r>
              <a:rPr lang="vi-VN" altLang="en-US" dirty="0">
                <a:solidFill>
                  <a:schemeClr val="tx1"/>
                </a:solidFill>
                <a:cs typeface="Times New Roman" panose="02020603050405020304" pitchFamily="18" charset="0"/>
              </a:rPr>
              <a:t>rõ ràng và hữu ích.</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Gợi </a:t>
            </a:r>
            <a:r>
              <a:rPr lang="vi-VN" altLang="en-US" dirty="0">
                <a:solidFill>
                  <a:schemeClr val="tx1"/>
                </a:solidFill>
                <a:cs typeface="Times New Roman" panose="02020603050405020304" pitchFamily="18" charset="0"/>
              </a:rPr>
              <a:t>ý sản phẩm mà khách hàng có thể sẽ quan tâm dựa </a:t>
            </a:r>
            <a:r>
              <a:rPr lang="vi-VN" altLang="en-US" dirty="0" smtClean="0">
                <a:solidFill>
                  <a:schemeClr val="tx1"/>
                </a:solidFill>
                <a:cs typeface="Times New Roman" panose="02020603050405020304" pitchFamily="18" charset="0"/>
              </a:rPr>
              <a:t>trênnhững </a:t>
            </a:r>
            <a:r>
              <a:rPr lang="vi-VN" altLang="en-US" dirty="0">
                <a:solidFill>
                  <a:schemeClr val="tx1"/>
                </a:solidFill>
                <a:cs typeface="Times New Roman" panose="02020603050405020304" pitchFamily="18" charset="0"/>
              </a:rPr>
              <a:t>sản phẩm mà họ đã mua trong quá khứ.</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Xây </a:t>
            </a:r>
            <a:r>
              <a:rPr lang="vi-VN" altLang="en-US" dirty="0">
                <a:solidFill>
                  <a:schemeClr val="tx1"/>
                </a:solidFill>
                <a:cs typeface="Times New Roman" panose="02020603050405020304" pitchFamily="18" charset="0"/>
              </a:rPr>
              <a:t>dựng bot thông minh biết chơi trò chơi.</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134113447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nhị</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a:t>
            </a:r>
          </a:p>
          <a:p>
            <a:pPr algn="just">
              <a:lnSpc>
                <a:spcPct val="150000"/>
              </a:lnSpc>
              <a:spcBef>
                <a:spcPts val="0"/>
              </a:spcBef>
              <a:buFont typeface="Arial" panose="020B0604020202020204" pitchFamily="34" charset="0"/>
              <a:buChar char="•"/>
            </a:pP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Lấy</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tập dữ liệu để làm việc </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smtClean="0">
                <a:solidFill>
                  <a:srgbClr val="FF0000"/>
                </a:solidFill>
                <a:latin typeface="Times New Roman" panose="02020603050405020304" pitchFamily="18" charset="0"/>
                <a:cs typeface="Times New Roman" panose="02020603050405020304" pitchFamily="18" charset="0"/>
              </a:rPr>
              <a:t>N</a:t>
            </a:r>
            <a:r>
              <a:rPr lang="vi-VN" sz="2200" dirty="0" smtClean="0">
                <a:solidFill>
                  <a:srgbClr val="FF0000"/>
                </a:solidFill>
                <a:latin typeface="Times New Roman" panose="02020603050405020304" pitchFamily="18" charset="0"/>
                <a:cs typeface="Times New Roman" panose="02020603050405020304" pitchFamily="18" charset="0"/>
              </a:rPr>
              <a:t>hiều </a:t>
            </a:r>
            <a:r>
              <a:rPr lang="vi-VN" sz="2200" dirty="0">
                <a:solidFill>
                  <a:srgbClr val="FF0000"/>
                </a:solidFill>
                <a:latin typeface="Times New Roman" panose="02020603050405020304" pitchFamily="18" charset="0"/>
                <a:cs typeface="Times New Roman" panose="02020603050405020304" pitchFamily="18" charset="0"/>
              </a:rPr>
              <a:t>mô hình máy học, bao gồm cả mạng thần kinh thích các giá trị mà chúng làm việc nằm trong khoảng từ 0 đến 1. </a:t>
            </a:r>
            <a:endParaRPr lang="en-US" sz="2200"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smtClean="0">
                <a:solidFill>
                  <a:srgbClr val="FF0000"/>
                </a:solidFill>
                <a:latin typeface="Times New Roman" panose="02020603050405020304" pitchFamily="18" charset="0"/>
                <a:cs typeface="Times New Roman" panose="02020603050405020304" pitchFamily="18" charset="0"/>
              </a:rPr>
              <a:t>M</a:t>
            </a:r>
            <a:r>
              <a:rPr lang="vi-VN" sz="2200" dirty="0" smtClean="0">
                <a:solidFill>
                  <a:srgbClr val="FF0000"/>
                </a:solidFill>
                <a:latin typeface="Times New Roman" panose="02020603050405020304" pitchFamily="18" charset="0"/>
                <a:cs typeface="Times New Roman" panose="02020603050405020304" pitchFamily="18" charset="0"/>
              </a:rPr>
              <a:t>ột </a:t>
            </a:r>
            <a:r>
              <a:rPr lang="vi-VN" sz="2200" dirty="0">
                <a:solidFill>
                  <a:srgbClr val="FF0000"/>
                </a:solidFill>
                <a:latin typeface="Times New Roman" panose="02020603050405020304" pitchFamily="18" charset="0"/>
                <a:cs typeface="Times New Roman" panose="02020603050405020304" pitchFamily="18" charset="0"/>
              </a:rPr>
              <a:t>trong những bước tiền xử lý phổ biến nhất để làm việc với hình ảnh là chia tỷ lệ ( cũng được gọi là chuẩn hóa ) các giá trị pixel của chúng bằng cách chia các mảng hình ảnh cho 255.</a:t>
            </a:r>
            <a:endParaRPr lang="en-US" sz="2200"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8" name="Picture 7"/>
          <p:cNvPicPr>
            <a:picLocks noChangeAspect="1"/>
          </p:cNvPicPr>
          <p:nvPr/>
        </p:nvPicPr>
        <p:blipFill>
          <a:blip r:embed="rId3"/>
          <a:stretch>
            <a:fillRect/>
          </a:stretch>
        </p:blipFill>
        <p:spPr>
          <a:xfrm>
            <a:off x="90150" y="4640754"/>
            <a:ext cx="8334375" cy="847725"/>
          </a:xfrm>
          <a:prstGeom prst="rect">
            <a:avLst/>
          </a:prstGeom>
        </p:spPr>
      </p:pic>
      <p:pic>
        <p:nvPicPr>
          <p:cNvPr id="9" name="Picture 8"/>
          <p:cNvPicPr>
            <a:picLocks noChangeAspect="1"/>
          </p:cNvPicPr>
          <p:nvPr/>
        </p:nvPicPr>
        <p:blipFill>
          <a:blip r:embed="rId4"/>
          <a:stretch>
            <a:fillRect/>
          </a:stretch>
        </p:blipFill>
        <p:spPr>
          <a:xfrm>
            <a:off x="8568408" y="4070528"/>
            <a:ext cx="3380257" cy="2214362"/>
          </a:xfrm>
          <a:prstGeom prst="rect">
            <a:avLst/>
          </a:prstGeom>
        </p:spPr>
      </p:pic>
    </p:spTree>
    <p:extLst>
      <p:ext uri="{BB962C8B-B14F-4D97-AF65-F5344CB8AC3E}">
        <p14:creationId xmlns:p14="http://schemas.microsoft.com/office/powerpoint/2010/main" val="198171873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ví dụ </a:t>
            </a:r>
            <a:r>
              <a:rPr lang="en-US" sz="2200" b="1" dirty="0" err="1" smtClean="0">
                <a:latin typeface="Times New Roman" panose="02020603050405020304" pitchFamily="18" charset="0"/>
                <a:cs typeface="Times New Roman" panose="02020603050405020304" pitchFamily="18" charset="0"/>
              </a:rPr>
              <a:t>mẫu</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(những </a:t>
            </a:r>
            <a:r>
              <a:rPr lang="vi-VN" sz="2200" b="1" dirty="0">
                <a:latin typeface="Times New Roman" panose="02020603050405020304" pitchFamily="18" charset="0"/>
                <a:cs typeface="Times New Roman" panose="02020603050405020304" pitchFamily="18" charset="0"/>
              </a:rPr>
              <a:t>gì </a:t>
            </a:r>
            <a:r>
              <a:rPr lang="vi-VN" sz="2200" b="1" dirty="0" smtClean="0">
                <a:latin typeface="Times New Roman" panose="02020603050405020304" pitchFamily="18" charset="0"/>
                <a:cs typeface="Times New Roman" panose="02020603050405020304" pitchFamily="18" charset="0"/>
              </a:rPr>
              <a:t>đang </a:t>
            </a:r>
            <a:r>
              <a:rPr lang="vi-VN" sz="2200" b="1" dirty="0">
                <a:latin typeface="Times New Roman" panose="02020603050405020304" pitchFamily="18" charset="0"/>
                <a:cs typeface="Times New Roman" panose="02020603050405020304" pitchFamily="18" charset="0"/>
              </a:rPr>
              <a:t>hướng tới</a:t>
            </a:r>
            <a:r>
              <a:rPr lang="vi-VN" sz="2200" b="1" dirty="0" smtClean="0">
                <a:latin typeface="Times New Roman" panose="02020603050405020304" pitchFamily="18" charset="0"/>
                <a:cs typeface="Times New Roman" panose="02020603050405020304" pitchFamily="18" charset="0"/>
              </a:rPr>
              <a:t>)</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S</a:t>
            </a:r>
            <a:r>
              <a:rPr lang="vi-VN" sz="2200" dirty="0" smtClean="0">
                <a:latin typeface="Times New Roman" panose="02020603050405020304" pitchFamily="18" charset="0"/>
                <a:cs typeface="Times New Roman" panose="02020603050405020304" pitchFamily="18" charset="0"/>
              </a:rPr>
              <a:t>ử </a:t>
            </a:r>
            <a:r>
              <a:rPr lang="vi-VN" sz="2200" dirty="0">
                <a:latin typeface="Times New Roman" panose="02020603050405020304" pitchFamily="18" charset="0"/>
                <a:cs typeface="Times New Roman" panose="02020603050405020304" pitchFamily="18" charset="0"/>
              </a:rPr>
              <a:t>dụng </a:t>
            </a:r>
            <a:r>
              <a:rPr lang="en-US" sz="2200" dirty="0" err="1" smtClean="0">
                <a:latin typeface="Times New Roman" panose="02020603050405020304" pitchFamily="18" charset="0"/>
                <a:cs typeface="Times New Roman" panose="02020603050405020304" pitchFamily="18" charset="0"/>
              </a:rPr>
              <a:t>mô</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hình</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TinyVGG</a:t>
            </a:r>
            <a:endParaRPr lang="vi-VN" sz="2200"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90150" y="2529903"/>
            <a:ext cx="5988678" cy="3896655"/>
          </a:xfrm>
          <a:prstGeom prst="rect">
            <a:avLst/>
          </a:prstGeom>
        </p:spPr>
      </p:pic>
      <p:pic>
        <p:nvPicPr>
          <p:cNvPr id="7" name="Picture 6"/>
          <p:cNvPicPr>
            <a:picLocks noChangeAspect="1"/>
          </p:cNvPicPr>
          <p:nvPr/>
        </p:nvPicPr>
        <p:blipFill>
          <a:blip r:embed="rId4"/>
          <a:stretch>
            <a:fillRect/>
          </a:stretch>
        </p:blipFill>
        <p:spPr>
          <a:xfrm>
            <a:off x="6112825" y="2502767"/>
            <a:ext cx="6079175" cy="4166230"/>
          </a:xfrm>
          <a:prstGeom prst="rect">
            <a:avLst/>
          </a:prstGeom>
        </p:spPr>
      </p:pic>
    </p:spTree>
    <p:extLst>
      <p:ext uri="{BB962C8B-B14F-4D97-AF65-F5344CB8AC3E}">
        <p14:creationId xmlns:p14="http://schemas.microsoft.com/office/powerpoint/2010/main" val="94634721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ví dụ </a:t>
            </a:r>
            <a:r>
              <a:rPr lang="en-US" sz="2200" b="1" dirty="0" err="1" smtClean="0">
                <a:latin typeface="Times New Roman" panose="02020603050405020304" pitchFamily="18" charset="0"/>
                <a:cs typeface="Times New Roman" panose="02020603050405020304" pitchFamily="18" charset="0"/>
              </a:rPr>
              <a:t>mẫu</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(những </a:t>
            </a:r>
            <a:r>
              <a:rPr lang="vi-VN" sz="2200" b="1" dirty="0">
                <a:latin typeface="Times New Roman" panose="02020603050405020304" pitchFamily="18" charset="0"/>
                <a:cs typeface="Times New Roman" panose="02020603050405020304" pitchFamily="18" charset="0"/>
              </a:rPr>
              <a:t>gì </a:t>
            </a:r>
            <a:r>
              <a:rPr lang="vi-VN" sz="2200" b="1" dirty="0" smtClean="0">
                <a:latin typeface="Times New Roman" panose="02020603050405020304" pitchFamily="18" charset="0"/>
                <a:cs typeface="Times New Roman" panose="02020603050405020304" pitchFamily="18" charset="0"/>
              </a:rPr>
              <a:t>đang </a:t>
            </a:r>
            <a:r>
              <a:rPr lang="vi-VN" sz="2200" b="1" dirty="0">
                <a:latin typeface="Times New Roman" panose="02020603050405020304" pitchFamily="18" charset="0"/>
                <a:cs typeface="Times New Roman" panose="02020603050405020304" pitchFamily="18" charset="0"/>
              </a:rPr>
              <a:t>hướng tới</a:t>
            </a:r>
            <a:r>
              <a:rPr lang="vi-VN" sz="2200" b="1" dirty="0" smtClean="0">
                <a:latin typeface="Times New Roman" panose="02020603050405020304" pitchFamily="18" charset="0"/>
                <a:cs typeface="Times New Roman" panose="02020603050405020304" pitchFamily="18" charset="0"/>
              </a:rPr>
              <a:t>)</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S</a:t>
            </a:r>
            <a:r>
              <a:rPr lang="vi-VN" sz="2200" dirty="0" smtClean="0">
                <a:latin typeface="Times New Roman" panose="02020603050405020304" pitchFamily="18" charset="0"/>
                <a:cs typeface="Times New Roman" panose="02020603050405020304" pitchFamily="18" charset="0"/>
              </a:rPr>
              <a:t>ử </a:t>
            </a:r>
            <a:r>
              <a:rPr lang="vi-VN" sz="2200" dirty="0">
                <a:latin typeface="Times New Roman" panose="02020603050405020304" pitchFamily="18" charset="0"/>
                <a:cs typeface="Times New Roman" panose="02020603050405020304" pitchFamily="18" charset="0"/>
              </a:rPr>
              <a:t>dụng </a:t>
            </a:r>
            <a:r>
              <a:rPr lang="en-US" sz="2200" dirty="0" err="1" smtClean="0">
                <a:latin typeface="Times New Roman" panose="02020603050405020304" pitchFamily="18" charset="0"/>
                <a:cs typeface="Times New Roman" panose="02020603050405020304" pitchFamily="18" charset="0"/>
              </a:rPr>
              <a:t>mô</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hình</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TinyVGG</a:t>
            </a:r>
            <a:endParaRPr lang="vi-VN" sz="2200"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8" name="Picture 7"/>
          <p:cNvPicPr>
            <a:picLocks noChangeAspect="1"/>
          </p:cNvPicPr>
          <p:nvPr/>
        </p:nvPicPr>
        <p:blipFill>
          <a:blip r:embed="rId3"/>
          <a:stretch>
            <a:fillRect/>
          </a:stretch>
        </p:blipFill>
        <p:spPr>
          <a:xfrm>
            <a:off x="1429552" y="2840451"/>
            <a:ext cx="9213017" cy="2761859"/>
          </a:xfrm>
          <a:prstGeom prst="rect">
            <a:avLst/>
          </a:prstGeom>
        </p:spPr>
      </p:pic>
    </p:spTree>
    <p:extLst>
      <p:ext uri="{BB962C8B-B14F-4D97-AF65-F5344CB8AC3E}">
        <p14:creationId xmlns:p14="http://schemas.microsoft.com/office/powerpoint/2010/main" val="346206030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vi-VN" sz="2200" b="1" dirty="0" smtClean="0">
                <a:latin typeface="Times New Roman" panose="02020603050405020304" pitchFamily="18" charset="0"/>
                <a:cs typeface="Times New Roman" panose="02020603050405020304" pitchFamily="18" charset="0"/>
              </a:rPr>
              <a:t>Một </a:t>
            </a:r>
            <a:r>
              <a:rPr lang="vi-VN" sz="2200" b="1" dirty="0">
                <a:latin typeface="Times New Roman" panose="02020603050405020304" pitchFamily="18" charset="0"/>
                <a:cs typeface="Times New Roman" panose="02020603050405020304" pitchFamily="18" charset="0"/>
              </a:rPr>
              <a:t>ví dụ </a:t>
            </a:r>
            <a:r>
              <a:rPr lang="en-US" sz="2200" b="1" dirty="0" err="1" smtClean="0">
                <a:latin typeface="Times New Roman" panose="02020603050405020304" pitchFamily="18" charset="0"/>
                <a:cs typeface="Times New Roman" panose="02020603050405020304" pitchFamily="18" charset="0"/>
              </a:rPr>
              <a:t>mẫu</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(những </a:t>
            </a:r>
            <a:r>
              <a:rPr lang="vi-VN" sz="2200" b="1" dirty="0">
                <a:latin typeface="Times New Roman" panose="02020603050405020304" pitchFamily="18" charset="0"/>
                <a:cs typeface="Times New Roman" panose="02020603050405020304" pitchFamily="18" charset="0"/>
              </a:rPr>
              <a:t>gì </a:t>
            </a:r>
            <a:r>
              <a:rPr lang="vi-VN" sz="2200" b="1" dirty="0" smtClean="0">
                <a:latin typeface="Times New Roman" panose="02020603050405020304" pitchFamily="18" charset="0"/>
                <a:cs typeface="Times New Roman" panose="02020603050405020304" pitchFamily="18" charset="0"/>
              </a:rPr>
              <a:t>đang </a:t>
            </a:r>
            <a:r>
              <a:rPr lang="vi-VN" sz="2200" b="1" dirty="0">
                <a:latin typeface="Times New Roman" panose="02020603050405020304" pitchFamily="18" charset="0"/>
                <a:cs typeface="Times New Roman" panose="02020603050405020304" pitchFamily="18" charset="0"/>
              </a:rPr>
              <a:t>hướng tới</a:t>
            </a:r>
            <a:r>
              <a:rPr lang="vi-VN" sz="2200" b="1" dirty="0" smtClean="0">
                <a:latin typeface="Times New Roman" panose="02020603050405020304" pitchFamily="18" charset="0"/>
                <a:cs typeface="Times New Roman" panose="02020603050405020304" pitchFamily="18" charset="0"/>
              </a:rPr>
              <a:t>)</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dirty="0" err="1">
                <a:latin typeface="Times New Roman" panose="02020603050405020304" pitchFamily="18" charset="0"/>
                <a:cs typeface="Times New Roman" panose="02020603050405020304" pitchFamily="18" charset="0"/>
              </a:rPr>
              <a:t>Kiểm</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tra</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các</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lớp</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trong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mô</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hình</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sz="2200"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7" name="Picture 6"/>
          <p:cNvPicPr>
            <a:picLocks noChangeAspect="1"/>
          </p:cNvPicPr>
          <p:nvPr/>
        </p:nvPicPr>
        <p:blipFill>
          <a:blip r:embed="rId3"/>
          <a:stretch>
            <a:fillRect/>
          </a:stretch>
        </p:blipFill>
        <p:spPr>
          <a:xfrm>
            <a:off x="151104" y="2812787"/>
            <a:ext cx="5563895" cy="896004"/>
          </a:xfrm>
          <a:prstGeom prst="rect">
            <a:avLst/>
          </a:prstGeom>
        </p:spPr>
      </p:pic>
      <p:pic>
        <p:nvPicPr>
          <p:cNvPr id="9" name="Picture 8"/>
          <p:cNvPicPr>
            <a:picLocks noChangeAspect="1"/>
          </p:cNvPicPr>
          <p:nvPr/>
        </p:nvPicPr>
        <p:blipFill>
          <a:blip r:embed="rId4"/>
          <a:stretch>
            <a:fillRect/>
          </a:stretch>
        </p:blipFill>
        <p:spPr>
          <a:xfrm>
            <a:off x="5954107" y="1222844"/>
            <a:ext cx="5835650" cy="5331853"/>
          </a:xfrm>
          <a:prstGeom prst="rect">
            <a:avLst/>
          </a:prstGeom>
        </p:spPr>
      </p:pic>
    </p:spTree>
    <p:extLst>
      <p:ext uri="{BB962C8B-B14F-4D97-AF65-F5344CB8AC3E}">
        <p14:creationId xmlns:p14="http://schemas.microsoft.com/office/powerpoint/2010/main" val="136655673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b="1" dirty="0" err="1" smtClean="0">
                <a:latin typeface="Times New Roman" panose="02020603050405020304" pitchFamily="18" charset="0"/>
                <a:cs typeface="Times New Roman" panose="02020603050405020304" pitchFamily="18" charset="0"/>
              </a:rPr>
              <a:t>Không</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sử</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dụng</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mô</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hình</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tích</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chập</a:t>
            </a:r>
            <a:endParaRPr lang="vi-VN" sz="2200" b="1"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10" name="Picture 9"/>
          <p:cNvPicPr>
            <a:picLocks noChangeAspect="1"/>
          </p:cNvPicPr>
          <p:nvPr/>
        </p:nvPicPr>
        <p:blipFill>
          <a:blip r:embed="rId3"/>
          <a:stretch>
            <a:fillRect/>
          </a:stretch>
        </p:blipFill>
        <p:spPr>
          <a:xfrm>
            <a:off x="5932601" y="1113699"/>
            <a:ext cx="5915694" cy="5190184"/>
          </a:xfrm>
          <a:prstGeom prst="rect">
            <a:avLst/>
          </a:prstGeom>
        </p:spPr>
      </p:pic>
      <p:pic>
        <p:nvPicPr>
          <p:cNvPr id="11" name="Picture 10"/>
          <p:cNvPicPr>
            <a:picLocks noChangeAspect="1"/>
          </p:cNvPicPr>
          <p:nvPr/>
        </p:nvPicPr>
        <p:blipFill>
          <a:blip r:embed="rId4"/>
          <a:stretch>
            <a:fillRect/>
          </a:stretch>
        </p:blipFill>
        <p:spPr>
          <a:xfrm>
            <a:off x="0" y="2524840"/>
            <a:ext cx="5919149" cy="1280542"/>
          </a:xfrm>
          <a:prstGeom prst="rect">
            <a:avLst/>
          </a:prstGeom>
        </p:spPr>
      </p:pic>
      <p:pic>
        <p:nvPicPr>
          <p:cNvPr id="12" name="Picture 11"/>
          <p:cNvPicPr>
            <a:picLocks noChangeAspect="1"/>
          </p:cNvPicPr>
          <p:nvPr/>
        </p:nvPicPr>
        <p:blipFill>
          <a:blip r:embed="rId5"/>
          <a:stretch>
            <a:fillRect/>
          </a:stretch>
        </p:blipFill>
        <p:spPr>
          <a:xfrm>
            <a:off x="505228" y="3893276"/>
            <a:ext cx="4470664" cy="2661421"/>
          </a:xfrm>
          <a:prstGeom prst="rect">
            <a:avLst/>
          </a:prstGeom>
        </p:spPr>
      </p:pic>
    </p:spTree>
    <p:extLst>
      <p:ext uri="{BB962C8B-B14F-4D97-AF65-F5344CB8AC3E}">
        <p14:creationId xmlns:p14="http://schemas.microsoft.com/office/powerpoint/2010/main" val="12155897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531897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b="1" dirty="0" err="1" smtClean="0">
                <a:latin typeface="Times New Roman" panose="02020603050405020304" pitchFamily="18" charset="0"/>
                <a:cs typeface="Times New Roman" panose="02020603050405020304" pitchFamily="18" charset="0"/>
              </a:rPr>
              <a:t>Không</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sử</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dụng</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mô</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hình</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tích</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chập</a:t>
            </a:r>
            <a:endParaRPr lang="en-US" sz="2200" b="1" dirty="0" smtClean="0">
              <a:latin typeface="Times New Roman" panose="02020603050405020304" pitchFamily="18" charset="0"/>
              <a:cs typeface="Times New Roman" panose="02020603050405020304" pitchFamily="18" charset="0"/>
            </a:endParaRPr>
          </a:p>
          <a:p>
            <a:pPr algn="just">
              <a:spcBef>
                <a:spcPts val="0"/>
              </a:spcBef>
            </a:pPr>
            <a:r>
              <a:rPr lang="vi-VN" sz="2000" dirty="0">
                <a:latin typeface="Times New Roman" panose="02020603050405020304" pitchFamily="18" charset="0"/>
                <a:cs typeface="Times New Roman" panose="02020603050405020304" pitchFamily="18" charset="0"/>
              </a:rPr>
              <a:t>Làm thế nào </a:t>
            </a:r>
            <a:r>
              <a:rPr lang="en-US" sz="2000" dirty="0" err="1" smtClean="0">
                <a:latin typeface="Times New Roman" panose="02020603050405020304" pitchFamily="18" charset="0"/>
                <a:cs typeface="Times New Roman" panose="02020603050405020304" pitchFamily="18" charset="0"/>
              </a:rPr>
              <a:t>để</a:t>
            </a:r>
            <a:r>
              <a:rPr lang="en-US" sz="2000" dirty="0" smtClean="0">
                <a:latin typeface="Times New Roman" panose="02020603050405020304" pitchFamily="18" charset="0"/>
                <a:cs typeface="Times New Roman" panose="02020603050405020304" pitchFamily="18" charset="0"/>
              </a:rPr>
              <a:t> </a:t>
            </a:r>
            <a:r>
              <a:rPr lang="vi-VN" sz="2000" dirty="0" smtClean="0">
                <a:latin typeface="Times New Roman" panose="02020603050405020304" pitchFamily="18" charset="0"/>
                <a:cs typeface="Times New Roman" panose="02020603050405020304" pitchFamily="18" charset="0"/>
              </a:rPr>
              <a:t>tăng </a:t>
            </a:r>
            <a:r>
              <a:rPr lang="vi-VN" sz="2000" dirty="0">
                <a:latin typeface="Times New Roman" panose="02020603050405020304" pitchFamily="18" charset="0"/>
                <a:cs typeface="Times New Roman" panose="02020603050405020304" pitchFamily="18" charset="0"/>
              </a:rPr>
              <a:t>số lượng các lớp?</a:t>
            </a:r>
          </a:p>
          <a:p>
            <a:pPr algn="just">
              <a:spcBef>
                <a:spcPts val="0"/>
              </a:spcBef>
            </a:pPr>
            <a:r>
              <a:rPr lang="vi-VN" sz="2000" dirty="0" smtClean="0">
                <a:latin typeface="Times New Roman" panose="02020603050405020304" pitchFamily="18" charset="0"/>
                <a:cs typeface="Times New Roman" panose="02020603050405020304" pitchFamily="18" charset="0"/>
              </a:rPr>
              <a:t>tăng </a:t>
            </a:r>
            <a:r>
              <a:rPr lang="vi-VN" sz="2000" dirty="0">
                <a:latin typeface="Times New Roman" panose="02020603050405020304" pitchFamily="18" charset="0"/>
                <a:cs typeface="Times New Roman" panose="02020603050405020304" pitchFamily="18" charset="0"/>
              </a:rPr>
              <a:t>số lượng tế bào thần kinh trong mỗi lớp?</a:t>
            </a:r>
          </a:p>
          <a:p>
            <a:pPr algn="just">
              <a:spcBef>
                <a:spcPts val="0"/>
              </a:spcBef>
            </a:pPr>
            <a:r>
              <a:rPr lang="vi-VN" sz="2000" dirty="0">
                <a:latin typeface="Times New Roman" panose="02020603050405020304" pitchFamily="18" charset="0"/>
                <a:cs typeface="Times New Roman" panose="02020603050405020304" pitchFamily="18" charset="0"/>
              </a:rPr>
              <a:t>Cụ thể hơn, </a:t>
            </a:r>
            <a:r>
              <a:rPr lang="vi-VN" sz="2000" dirty="0" smtClean="0">
                <a:latin typeface="Times New Roman" panose="02020603050405020304" pitchFamily="18" charset="0"/>
                <a:cs typeface="Times New Roman" panose="02020603050405020304" pitchFamily="18" charset="0"/>
              </a:rPr>
              <a:t>sẽ </a:t>
            </a:r>
            <a:r>
              <a:rPr lang="vi-VN" sz="2000" dirty="0">
                <a:latin typeface="Times New Roman" panose="02020603050405020304" pitchFamily="18" charset="0"/>
                <a:cs typeface="Times New Roman" panose="02020603050405020304" pitchFamily="18" charset="0"/>
              </a:rPr>
              <a:t>tăng số lượng tế bào thần kinh (còn gọi là đơn vị ẩn) trong mỗi lớp dày đặc từ 4 lên 100 và thêm một lớp bổ sung.</a:t>
            </a:r>
          </a:p>
          <a:p>
            <a:pPr marL="0" indent="0" algn="just">
              <a:lnSpc>
                <a:spcPct val="150000"/>
              </a:lnSpc>
              <a:spcBef>
                <a:spcPts val="0"/>
              </a:spcBef>
              <a:buNone/>
            </a:pPr>
            <a:endParaRPr lang="vi-VN" sz="2200" b="1"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5989380" y="247920"/>
            <a:ext cx="6000750" cy="5562600"/>
          </a:xfrm>
          <a:prstGeom prst="rect">
            <a:avLst/>
          </a:prstGeom>
        </p:spPr>
      </p:pic>
      <p:pic>
        <p:nvPicPr>
          <p:cNvPr id="7" name="Picture 6"/>
          <p:cNvPicPr>
            <a:picLocks noChangeAspect="1"/>
          </p:cNvPicPr>
          <p:nvPr/>
        </p:nvPicPr>
        <p:blipFill>
          <a:blip r:embed="rId4"/>
          <a:stretch>
            <a:fillRect/>
          </a:stretch>
        </p:blipFill>
        <p:spPr>
          <a:xfrm>
            <a:off x="90150" y="3327187"/>
            <a:ext cx="5710783" cy="1193298"/>
          </a:xfrm>
          <a:prstGeom prst="rect">
            <a:avLst/>
          </a:prstGeom>
        </p:spPr>
      </p:pic>
      <p:pic>
        <p:nvPicPr>
          <p:cNvPr id="8" name="Picture 7"/>
          <p:cNvPicPr>
            <a:picLocks noChangeAspect="1"/>
          </p:cNvPicPr>
          <p:nvPr/>
        </p:nvPicPr>
        <p:blipFill>
          <a:blip r:embed="rId5"/>
          <a:stretch>
            <a:fillRect/>
          </a:stretch>
        </p:blipFill>
        <p:spPr>
          <a:xfrm>
            <a:off x="2054248" y="4561010"/>
            <a:ext cx="3093834" cy="2107987"/>
          </a:xfrm>
          <a:prstGeom prst="rect">
            <a:avLst/>
          </a:prstGeom>
        </p:spPr>
      </p:pic>
    </p:spTree>
    <p:extLst>
      <p:ext uri="{BB962C8B-B14F-4D97-AF65-F5344CB8AC3E}">
        <p14:creationId xmlns:p14="http://schemas.microsoft.com/office/powerpoint/2010/main" val="237072421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vi-VN" sz="2200" b="1" dirty="0" smtClean="0">
                <a:latin typeface="Times New Roman" panose="02020603050405020304" pitchFamily="18" charset="0"/>
                <a:cs typeface="Times New Roman" panose="02020603050405020304" pitchFamily="18" charset="0"/>
              </a:rPr>
              <a:t>Các </a:t>
            </a:r>
            <a:r>
              <a:rPr lang="vi-VN" sz="2200" b="1" dirty="0">
                <a:latin typeface="Times New Roman" panose="02020603050405020304" pitchFamily="18" charset="0"/>
                <a:cs typeface="Times New Roman" panose="02020603050405020304" pitchFamily="18" charset="0"/>
              </a:rPr>
              <a:t>bước lập mô hình phân loại ảnh nhị phân với CNN</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1. </a:t>
            </a:r>
            <a:r>
              <a:rPr lang="en-US" sz="2200" dirty="0" err="1" smtClean="0">
                <a:latin typeface="Times New Roman" panose="02020603050405020304" pitchFamily="18" charset="0"/>
                <a:cs typeface="Times New Roman" panose="02020603050405020304" pitchFamily="18" charset="0"/>
              </a:rPr>
              <a:t>Lấy</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dữ </a:t>
            </a:r>
            <a:r>
              <a:rPr lang="vi-VN" sz="2200" dirty="0">
                <a:latin typeface="Times New Roman" panose="02020603050405020304" pitchFamily="18" charset="0"/>
                <a:cs typeface="Times New Roman" panose="02020603050405020304" pitchFamily="18" charset="0"/>
              </a:rPr>
              <a:t>liệu</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2. </a:t>
            </a:r>
            <a:r>
              <a:rPr lang="en-US" sz="2200" dirty="0" err="1" smtClean="0">
                <a:latin typeface="Times New Roman" panose="02020603050405020304" pitchFamily="18" charset="0"/>
                <a:cs typeface="Times New Roman" panose="02020603050405020304" pitchFamily="18" charset="0"/>
              </a:rPr>
              <a:t>Tiền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xử</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lý</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dữ </a:t>
            </a:r>
            <a:r>
              <a:rPr lang="vi-VN" sz="2200" dirty="0">
                <a:latin typeface="Times New Roman" panose="02020603050405020304" pitchFamily="18" charset="0"/>
                <a:cs typeface="Times New Roman" panose="02020603050405020304" pitchFamily="18" charset="0"/>
              </a:rPr>
              <a:t>liệu cho mô hình</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3. </a:t>
            </a:r>
            <a:r>
              <a:rPr lang="vi-VN" sz="2200" dirty="0" smtClean="0">
                <a:latin typeface="Times New Roman" panose="02020603050405020304" pitchFamily="18" charset="0"/>
                <a:cs typeface="Times New Roman" panose="02020603050405020304" pitchFamily="18" charset="0"/>
              </a:rPr>
              <a:t>Tạo </a:t>
            </a:r>
            <a:r>
              <a:rPr lang="vi-VN" sz="2200" dirty="0">
                <a:latin typeface="Times New Roman" panose="02020603050405020304" pitchFamily="18" charset="0"/>
                <a:cs typeface="Times New Roman" panose="02020603050405020304" pitchFamily="18" charset="0"/>
              </a:rPr>
              <a:t>mô hình CNN (bắt đầu với đường cơ sở)</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4. </a:t>
            </a:r>
            <a:r>
              <a:rPr lang="en-US" sz="2200" dirty="0" err="1" smtClean="0">
                <a:latin typeface="Times New Roman" panose="02020603050405020304" pitchFamily="18" charset="0"/>
                <a:cs typeface="Times New Roman" panose="02020603050405020304" pitchFamily="18" charset="0"/>
              </a:rPr>
              <a:t>Chạy</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một </a:t>
            </a:r>
            <a:r>
              <a:rPr lang="vi-VN" sz="2200" dirty="0">
                <a:latin typeface="Times New Roman" panose="02020603050405020304" pitchFamily="18" charset="0"/>
                <a:cs typeface="Times New Roman" panose="02020603050405020304" pitchFamily="18" charset="0"/>
              </a:rPr>
              <a:t>mô hình (làm cho nó tìm thấy các mẫu trong dữ liệu của chúng tôi)</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5. </a:t>
            </a:r>
            <a:r>
              <a:rPr lang="vi-VN" sz="2200" dirty="0" smtClean="0">
                <a:latin typeface="Times New Roman" panose="02020603050405020304" pitchFamily="18" charset="0"/>
                <a:cs typeface="Times New Roman" panose="02020603050405020304" pitchFamily="18" charset="0"/>
              </a:rPr>
              <a:t>Đánh </a:t>
            </a:r>
            <a:r>
              <a:rPr lang="vi-VN" sz="2200" dirty="0">
                <a:latin typeface="Times New Roman" panose="02020603050405020304" pitchFamily="18" charset="0"/>
                <a:cs typeface="Times New Roman" panose="02020603050405020304" pitchFamily="18" charset="0"/>
              </a:rPr>
              <a:t>giá một mô hình</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6. </a:t>
            </a:r>
            <a:r>
              <a:rPr lang="vi-VN" sz="2200" dirty="0" smtClean="0">
                <a:latin typeface="Times New Roman" panose="02020603050405020304" pitchFamily="18" charset="0"/>
                <a:cs typeface="Times New Roman" panose="02020603050405020304" pitchFamily="18" charset="0"/>
              </a:rPr>
              <a:t>Cải </a:t>
            </a:r>
            <a:r>
              <a:rPr lang="vi-VN" sz="2200" dirty="0">
                <a:latin typeface="Times New Roman" panose="02020603050405020304" pitchFamily="18" charset="0"/>
                <a:cs typeface="Times New Roman" panose="02020603050405020304" pitchFamily="18" charset="0"/>
              </a:rPr>
              <a:t>thiện một mô </a:t>
            </a:r>
            <a:r>
              <a:rPr lang="vi-VN" sz="2200" dirty="0" smtClean="0">
                <a:latin typeface="Times New Roman" panose="02020603050405020304" pitchFamily="18" charset="0"/>
                <a:cs typeface="Times New Roman" panose="02020603050405020304" pitchFamily="18" charset="0"/>
              </a:rPr>
              <a:t>hình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Điều</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chỉnh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thông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số</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mô</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hình</a:t>
            </a:r>
            <a:r>
              <a:rPr lang="en-US" sz="2200" dirty="0" smtClean="0">
                <a:latin typeface="Times New Roman" panose="02020603050405020304" pitchFamily="18" charset="0"/>
                <a:cs typeface="Times New Roman" panose="02020603050405020304" pitchFamily="18" charset="0"/>
              </a:rPr>
              <a:t>)</a:t>
            </a:r>
            <a:endParaRPr lang="vi-VN" sz="2200" dirty="0">
              <a:latin typeface="Times New Roman" panose="02020603050405020304" pitchFamily="18" charset="0"/>
              <a:cs typeface="Times New Roman" panose="02020603050405020304" pitchFamily="18" charset="0"/>
            </a:endParaRP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7. </a:t>
            </a:r>
            <a:r>
              <a:rPr lang="vi-VN" sz="2200" dirty="0" smtClean="0">
                <a:latin typeface="Times New Roman" panose="02020603050405020304" pitchFamily="18" charset="0"/>
                <a:cs typeface="Times New Roman" panose="02020603050405020304" pitchFamily="18" charset="0"/>
              </a:rPr>
              <a:t>Đưa </a:t>
            </a:r>
            <a:r>
              <a:rPr lang="vi-VN" sz="2200" dirty="0">
                <a:latin typeface="Times New Roman" panose="02020603050405020304" pitchFamily="18" charset="0"/>
                <a:cs typeface="Times New Roman" panose="02020603050405020304" pitchFamily="18" charset="0"/>
              </a:rPr>
              <a:t>ra dự đoán với một mô hình được đào tạo</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43287717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algn="just">
              <a:lnSpc>
                <a:spcPct val="150000"/>
              </a:lnSpc>
              <a:spcBef>
                <a:spcPts val="0"/>
              </a:spcBef>
              <a:buFont typeface="Arial" panose="020B0604020202020204" pitchFamily="34" charset="0"/>
              <a:buChar char="•"/>
            </a:pPr>
            <a:r>
              <a:rPr lang="vi-VN" sz="2200" b="1" dirty="0" smtClean="0">
                <a:latin typeface="Times New Roman" panose="02020603050405020304" pitchFamily="18" charset="0"/>
                <a:cs typeface="Times New Roman" panose="02020603050405020304" pitchFamily="18" charset="0"/>
              </a:rPr>
              <a:t>Các </a:t>
            </a:r>
            <a:r>
              <a:rPr lang="vi-VN" sz="2200" b="1" dirty="0">
                <a:latin typeface="Times New Roman" panose="02020603050405020304" pitchFamily="18" charset="0"/>
                <a:cs typeface="Times New Roman" panose="02020603050405020304" pitchFamily="18" charset="0"/>
              </a:rPr>
              <a:t>bước lập mô hình phân loại ảnh </a:t>
            </a:r>
            <a:r>
              <a:rPr lang="en-US" sz="2200" b="1" dirty="0" err="1" smtClean="0">
                <a:latin typeface="Times New Roman" panose="02020603050405020304" pitchFamily="18" charset="0"/>
                <a:cs typeface="Times New Roman" panose="02020603050405020304" pitchFamily="18" charset="0"/>
              </a:rPr>
              <a:t>nhiều</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lớp</a:t>
            </a:r>
            <a:r>
              <a:rPr lang="en-US" sz="2200" b="1" dirty="0" smtClean="0">
                <a:latin typeface="Times New Roman" panose="02020603050405020304" pitchFamily="18" charset="0"/>
                <a:cs typeface="Times New Roman" panose="02020603050405020304" pitchFamily="18" charset="0"/>
              </a:rPr>
              <a:t> </a:t>
            </a:r>
            <a:r>
              <a:rPr lang="vi-VN" sz="2200" b="1" dirty="0" smtClean="0">
                <a:latin typeface="Times New Roman" panose="02020603050405020304" pitchFamily="18" charset="0"/>
                <a:cs typeface="Times New Roman" panose="02020603050405020304" pitchFamily="18" charset="0"/>
              </a:rPr>
              <a:t>với </a:t>
            </a:r>
            <a:r>
              <a:rPr lang="vi-VN" sz="2200" b="1" dirty="0">
                <a:latin typeface="Times New Roman" panose="02020603050405020304" pitchFamily="18" charset="0"/>
                <a:cs typeface="Times New Roman" panose="02020603050405020304" pitchFamily="18" charset="0"/>
              </a:rPr>
              <a:t>CNN</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1. </a:t>
            </a:r>
            <a:r>
              <a:rPr lang="en-US" sz="2200" dirty="0" err="1" smtClean="0">
                <a:latin typeface="Times New Roman" panose="02020603050405020304" pitchFamily="18" charset="0"/>
                <a:cs typeface="Times New Roman" panose="02020603050405020304" pitchFamily="18" charset="0"/>
              </a:rPr>
              <a:t>Lấy</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dữ </a:t>
            </a:r>
            <a:r>
              <a:rPr lang="vi-VN" sz="2200" dirty="0">
                <a:latin typeface="Times New Roman" panose="02020603050405020304" pitchFamily="18" charset="0"/>
                <a:cs typeface="Times New Roman" panose="02020603050405020304" pitchFamily="18" charset="0"/>
              </a:rPr>
              <a:t>liệu</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2. </a:t>
            </a:r>
            <a:r>
              <a:rPr lang="en-US" sz="2200" dirty="0" err="1" smtClean="0">
                <a:latin typeface="Times New Roman" panose="02020603050405020304" pitchFamily="18" charset="0"/>
                <a:cs typeface="Times New Roman" panose="02020603050405020304" pitchFamily="18" charset="0"/>
              </a:rPr>
              <a:t>Tiền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xử</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lý</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dữ </a:t>
            </a:r>
            <a:r>
              <a:rPr lang="vi-VN" sz="2200" dirty="0">
                <a:latin typeface="Times New Roman" panose="02020603050405020304" pitchFamily="18" charset="0"/>
                <a:cs typeface="Times New Roman" panose="02020603050405020304" pitchFamily="18" charset="0"/>
              </a:rPr>
              <a:t>liệu cho mô hình</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3. </a:t>
            </a:r>
            <a:r>
              <a:rPr lang="vi-VN" sz="2200" dirty="0" smtClean="0">
                <a:latin typeface="Times New Roman" panose="02020603050405020304" pitchFamily="18" charset="0"/>
                <a:cs typeface="Times New Roman" panose="02020603050405020304" pitchFamily="18" charset="0"/>
              </a:rPr>
              <a:t>Tạo </a:t>
            </a:r>
            <a:r>
              <a:rPr lang="vi-VN" sz="2200" dirty="0">
                <a:latin typeface="Times New Roman" panose="02020603050405020304" pitchFamily="18" charset="0"/>
                <a:cs typeface="Times New Roman" panose="02020603050405020304" pitchFamily="18" charset="0"/>
              </a:rPr>
              <a:t>mô hình CNN (bắt đầu với đường cơ sở)</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4. </a:t>
            </a:r>
            <a:r>
              <a:rPr lang="en-US" sz="2200" dirty="0" err="1" smtClean="0">
                <a:latin typeface="Times New Roman" panose="02020603050405020304" pitchFamily="18" charset="0"/>
                <a:cs typeface="Times New Roman" panose="02020603050405020304" pitchFamily="18" charset="0"/>
              </a:rPr>
              <a:t>Chạy</a:t>
            </a:r>
            <a:r>
              <a:rPr lang="en-US" sz="2200" dirty="0" smtClean="0">
                <a:latin typeface="Times New Roman" panose="02020603050405020304" pitchFamily="18" charset="0"/>
                <a:cs typeface="Times New Roman" panose="02020603050405020304" pitchFamily="18" charset="0"/>
              </a:rPr>
              <a:t> </a:t>
            </a:r>
            <a:r>
              <a:rPr lang="vi-VN" sz="2200" dirty="0" smtClean="0">
                <a:latin typeface="Times New Roman" panose="02020603050405020304" pitchFamily="18" charset="0"/>
                <a:cs typeface="Times New Roman" panose="02020603050405020304" pitchFamily="18" charset="0"/>
              </a:rPr>
              <a:t>một </a:t>
            </a:r>
            <a:r>
              <a:rPr lang="vi-VN" sz="2200" dirty="0">
                <a:latin typeface="Times New Roman" panose="02020603050405020304" pitchFamily="18" charset="0"/>
                <a:cs typeface="Times New Roman" panose="02020603050405020304" pitchFamily="18" charset="0"/>
              </a:rPr>
              <a:t>mô hình (làm cho nó tìm thấy các mẫu trong dữ liệu của chúng tôi)</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5. </a:t>
            </a:r>
            <a:r>
              <a:rPr lang="vi-VN" sz="2200" dirty="0" smtClean="0">
                <a:latin typeface="Times New Roman" panose="02020603050405020304" pitchFamily="18" charset="0"/>
                <a:cs typeface="Times New Roman" panose="02020603050405020304" pitchFamily="18" charset="0"/>
              </a:rPr>
              <a:t>Đánh </a:t>
            </a:r>
            <a:r>
              <a:rPr lang="vi-VN" sz="2200" dirty="0">
                <a:latin typeface="Times New Roman" panose="02020603050405020304" pitchFamily="18" charset="0"/>
                <a:cs typeface="Times New Roman" panose="02020603050405020304" pitchFamily="18" charset="0"/>
              </a:rPr>
              <a:t>giá một mô hình</a:t>
            </a: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6. </a:t>
            </a:r>
            <a:r>
              <a:rPr lang="vi-VN" sz="2200" dirty="0" smtClean="0">
                <a:latin typeface="Times New Roman" panose="02020603050405020304" pitchFamily="18" charset="0"/>
                <a:cs typeface="Times New Roman" panose="02020603050405020304" pitchFamily="18" charset="0"/>
              </a:rPr>
              <a:t>Cải </a:t>
            </a:r>
            <a:r>
              <a:rPr lang="vi-VN" sz="2200" dirty="0">
                <a:latin typeface="Times New Roman" panose="02020603050405020304" pitchFamily="18" charset="0"/>
                <a:cs typeface="Times New Roman" panose="02020603050405020304" pitchFamily="18" charset="0"/>
              </a:rPr>
              <a:t>thiện một mô </a:t>
            </a:r>
            <a:r>
              <a:rPr lang="vi-VN" sz="2200" dirty="0" smtClean="0">
                <a:latin typeface="Times New Roman" panose="02020603050405020304" pitchFamily="18" charset="0"/>
                <a:cs typeface="Times New Roman" panose="02020603050405020304" pitchFamily="18" charset="0"/>
              </a:rPr>
              <a:t>hình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Điều</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chỉnh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thông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số</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mô</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hình</a:t>
            </a:r>
            <a:r>
              <a:rPr lang="en-US" sz="2200" dirty="0" smtClean="0">
                <a:latin typeface="Times New Roman" panose="02020603050405020304" pitchFamily="18" charset="0"/>
                <a:cs typeface="Times New Roman" panose="02020603050405020304" pitchFamily="18" charset="0"/>
              </a:rPr>
              <a:t>)</a:t>
            </a:r>
            <a:endParaRPr lang="vi-VN" sz="2200" dirty="0">
              <a:latin typeface="Times New Roman" panose="02020603050405020304" pitchFamily="18" charset="0"/>
              <a:cs typeface="Times New Roman" panose="02020603050405020304" pitchFamily="18" charset="0"/>
            </a:endParaRPr>
          </a:p>
          <a:p>
            <a:pPr marL="256032" lvl="1" indent="0" algn="just">
              <a:lnSpc>
                <a:spcPct val="150000"/>
              </a:lnSpc>
              <a:spcBef>
                <a:spcPts val="0"/>
              </a:spcBef>
              <a:buNone/>
            </a:pPr>
            <a:r>
              <a:rPr lang="en-US" sz="2200" dirty="0" smtClean="0">
                <a:latin typeface="Times New Roman" panose="02020603050405020304" pitchFamily="18" charset="0"/>
                <a:cs typeface="Times New Roman" panose="02020603050405020304" pitchFamily="18" charset="0"/>
              </a:rPr>
              <a:t>7. </a:t>
            </a:r>
            <a:r>
              <a:rPr lang="vi-VN" sz="2200" dirty="0" smtClean="0">
                <a:latin typeface="Times New Roman" panose="02020603050405020304" pitchFamily="18" charset="0"/>
                <a:cs typeface="Times New Roman" panose="02020603050405020304" pitchFamily="18" charset="0"/>
              </a:rPr>
              <a:t>Đưa </a:t>
            </a:r>
            <a:r>
              <a:rPr lang="vi-VN" sz="2200" dirty="0">
                <a:latin typeface="Times New Roman" panose="02020603050405020304" pitchFamily="18" charset="0"/>
                <a:cs typeface="Times New Roman" panose="02020603050405020304" pitchFamily="18" charset="0"/>
              </a:rPr>
              <a:t>ra dự đoán với một mô hình được đào tạo</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213294396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38717" cy="5691811"/>
          </a:xfrm>
        </p:spPr>
        <p:txBody>
          <a:bodyPr>
            <a:noAutofit/>
          </a:bodyPr>
          <a:lstStyle/>
          <a:p>
            <a:pPr marL="0" algn="just">
              <a:lnSpc>
                <a:spcPct val="150000"/>
              </a:lnSpc>
              <a:spcBef>
                <a:spcPts val="0"/>
              </a:spcBef>
              <a:buFont typeface="Wingdings" panose="05000000000000000000" pitchFamily="2" charset="2"/>
              <a:buChar char="v"/>
            </a:pPr>
            <a:r>
              <a:rPr lang="en-US" b="1" dirty="0" smtClean="0">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Lưu và tải mô hình</a:t>
            </a:r>
          </a:p>
          <a:p>
            <a:pPr marL="0" indent="0" algn="just">
              <a:lnSpc>
                <a:spcPct val="150000"/>
              </a:lnSpc>
              <a:spcBef>
                <a:spcPts val="0"/>
              </a:spcBef>
              <a:buNone/>
            </a:pPr>
            <a:endParaRPr lang="en-US" b="1"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2839992" y="2131621"/>
            <a:ext cx="6953250" cy="1219200"/>
          </a:xfrm>
          <a:prstGeom prst="rect">
            <a:avLst/>
          </a:prstGeom>
        </p:spPr>
      </p:pic>
      <p:pic>
        <p:nvPicPr>
          <p:cNvPr id="8" name="Picture 7"/>
          <p:cNvPicPr>
            <a:picLocks noChangeAspect="1"/>
          </p:cNvPicPr>
          <p:nvPr/>
        </p:nvPicPr>
        <p:blipFill>
          <a:blip r:embed="rId4"/>
          <a:stretch>
            <a:fillRect/>
          </a:stretch>
        </p:blipFill>
        <p:spPr>
          <a:xfrm>
            <a:off x="1658958" y="4259944"/>
            <a:ext cx="8801100" cy="581025"/>
          </a:xfrm>
          <a:prstGeom prst="rect">
            <a:avLst/>
          </a:prstGeom>
        </p:spPr>
      </p:pic>
    </p:spTree>
    <p:extLst>
      <p:ext uri="{BB962C8B-B14F-4D97-AF65-F5344CB8AC3E}">
        <p14:creationId xmlns:p14="http://schemas.microsoft.com/office/powerpoint/2010/main" val="307953321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90233"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b="1" dirty="0" err="1" smtClean="0">
                <a:latin typeface="Times New Roman" panose="02020603050405020304" pitchFamily="18" charset="0"/>
                <a:cs typeface="Times New Roman" panose="02020603050405020304" pitchFamily="18" charset="0"/>
              </a:rPr>
              <a:t>Ví</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dụ</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triển</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khai</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mô</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hình</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vi-VN" sz="2200" b="1"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9" name="Picture 8"/>
          <p:cNvPicPr>
            <a:picLocks noChangeAspect="1"/>
          </p:cNvPicPr>
          <p:nvPr/>
        </p:nvPicPr>
        <p:blipFill>
          <a:blip r:embed="rId3"/>
          <a:stretch>
            <a:fillRect/>
          </a:stretch>
        </p:blipFill>
        <p:spPr>
          <a:xfrm>
            <a:off x="136451" y="2015219"/>
            <a:ext cx="6526273" cy="4260648"/>
          </a:xfrm>
          <a:prstGeom prst="rect">
            <a:avLst/>
          </a:prstGeom>
        </p:spPr>
      </p:pic>
      <p:pic>
        <p:nvPicPr>
          <p:cNvPr id="10" name="Picture 9"/>
          <p:cNvPicPr>
            <a:picLocks noChangeAspect="1"/>
          </p:cNvPicPr>
          <p:nvPr/>
        </p:nvPicPr>
        <p:blipFill>
          <a:blip r:embed="rId4"/>
          <a:stretch>
            <a:fillRect/>
          </a:stretch>
        </p:blipFill>
        <p:spPr>
          <a:xfrm>
            <a:off x="6709025" y="1679239"/>
            <a:ext cx="5278756" cy="4932608"/>
          </a:xfrm>
          <a:prstGeom prst="rect">
            <a:avLst/>
          </a:prstGeom>
        </p:spPr>
      </p:pic>
    </p:spTree>
    <p:extLst>
      <p:ext uri="{BB962C8B-B14F-4D97-AF65-F5344CB8AC3E}">
        <p14:creationId xmlns:p14="http://schemas.microsoft.com/office/powerpoint/2010/main" val="48924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fontScale="92500"/>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Phân</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loại</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học</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máy</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r>
              <a:rPr lang="en-US" altLang="en-US" dirty="0" err="1" smtClean="0">
                <a:solidFill>
                  <a:schemeClr val="tx1"/>
                </a:solidFill>
                <a:latin typeface="Times New Roman" panose="02020603050405020304" pitchFamily="18" charset="0"/>
                <a:cs typeface="Times New Roman" panose="02020603050405020304" pitchFamily="18" charset="0"/>
              </a:rPr>
              <a:t>Phân</a:t>
            </a:r>
            <a:r>
              <a:rPr lang="en-US" altLang="en-US" dirty="0" smtClean="0">
                <a:solidFill>
                  <a:schemeClr val="tx1"/>
                </a:solidFill>
                <a:latin typeface="Times New Roman" panose="02020603050405020304" pitchFamily="18" charset="0"/>
                <a:cs typeface="Times New Roman" panose="02020603050405020304" pitchFamily="18" charset="0"/>
              </a:rPr>
              <a:t> </a:t>
            </a:r>
            <a:r>
              <a:rPr lang="vi-VN" altLang="en-US" dirty="0" smtClean="0">
                <a:solidFill>
                  <a:schemeClr val="tx1"/>
                </a:solidFill>
                <a:latin typeface="Times New Roman" panose="02020603050405020304" pitchFamily="18" charset="0"/>
                <a:cs typeface="Times New Roman" panose="02020603050405020304" pitchFamily="18" charset="0"/>
              </a:rPr>
              <a:t>loại </a:t>
            </a:r>
            <a:r>
              <a:rPr lang="vi-VN" altLang="en-US" dirty="0">
                <a:solidFill>
                  <a:schemeClr val="tx1"/>
                </a:solidFill>
                <a:latin typeface="Times New Roman" panose="02020603050405020304" pitchFamily="18" charset="0"/>
                <a:cs typeface="Times New Roman" panose="02020603050405020304" pitchFamily="18" charset="0"/>
              </a:rPr>
              <a:t>thành các hạng mục rộng theo các tiêu chí sau:</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Chúng </a:t>
            </a:r>
            <a:r>
              <a:rPr lang="vi-VN" altLang="en-US" dirty="0">
                <a:solidFill>
                  <a:schemeClr val="tx1"/>
                </a:solidFill>
                <a:cs typeface="Times New Roman" panose="02020603050405020304" pitchFamily="18" charset="0"/>
              </a:rPr>
              <a:t>có được huấn luyện dưới sự giám sát của con người </a:t>
            </a:r>
            <a:r>
              <a:rPr lang="vi-VN" altLang="en-US" dirty="0" smtClean="0">
                <a:solidFill>
                  <a:schemeClr val="tx1"/>
                </a:solidFill>
                <a:cs typeface="Times New Roman" panose="02020603050405020304" pitchFamily="18" charset="0"/>
              </a:rPr>
              <a:t>hay</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không </a:t>
            </a:r>
            <a:r>
              <a:rPr lang="vi-VN" altLang="en-US" dirty="0">
                <a:solidFill>
                  <a:schemeClr val="tx1"/>
                </a:solidFill>
                <a:cs typeface="Times New Roman" panose="02020603050405020304" pitchFamily="18" charset="0"/>
              </a:rPr>
              <a:t>(học giám sát, học không giám sát, học bán giám sát và </a:t>
            </a:r>
            <a:r>
              <a:rPr lang="vi-VN" altLang="en-US" dirty="0" smtClean="0">
                <a:solidFill>
                  <a:schemeClr val="tx1"/>
                </a:solidFill>
                <a:cs typeface="Times New Roman" panose="02020603050405020304" pitchFamily="18" charset="0"/>
              </a:rPr>
              <a:t>học</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tăng </a:t>
            </a:r>
            <a:r>
              <a:rPr lang="vi-VN" altLang="en-US" dirty="0">
                <a:solidFill>
                  <a:schemeClr val="tx1"/>
                </a:solidFill>
                <a:cs typeface="Times New Roman" panose="02020603050405020304" pitchFamily="18" charset="0"/>
              </a:rPr>
              <a:t>cường).</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Chúng </a:t>
            </a:r>
            <a:r>
              <a:rPr lang="vi-VN" altLang="en-US" dirty="0">
                <a:solidFill>
                  <a:schemeClr val="tx1"/>
                </a:solidFill>
                <a:cs typeface="Times New Roman" panose="02020603050405020304" pitchFamily="18" charset="0"/>
              </a:rPr>
              <a:t>có thể học từ các dòng dữ liệu gia tăng hay không (</a:t>
            </a:r>
            <a:r>
              <a:rPr lang="vi-VN" altLang="en-US" dirty="0" smtClean="0">
                <a:solidFill>
                  <a:schemeClr val="tx1"/>
                </a:solidFill>
                <a:cs typeface="Times New Roman" panose="02020603050405020304" pitchFamily="18" charset="0"/>
              </a:rPr>
              <a:t>học</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trực </a:t>
            </a:r>
            <a:r>
              <a:rPr lang="vi-VN" altLang="en-US" dirty="0">
                <a:solidFill>
                  <a:schemeClr val="tx1"/>
                </a:solidFill>
                <a:cs typeface="Times New Roman" panose="02020603050405020304" pitchFamily="18" charset="0"/>
              </a:rPr>
              <a:t>tuyến so với học theo batch).</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Chúng </a:t>
            </a:r>
            <a:r>
              <a:rPr lang="vi-VN" altLang="en-US" dirty="0">
                <a:solidFill>
                  <a:schemeClr val="tx1"/>
                </a:solidFill>
                <a:cs typeface="Times New Roman" panose="02020603050405020304" pitchFamily="18" charset="0"/>
              </a:rPr>
              <a:t>hoạt động bằng cách chỉ đơn thuần so sánh các điểm </a:t>
            </a:r>
            <a:r>
              <a:rPr lang="vi-VN" altLang="en-US" dirty="0" smtClean="0">
                <a:solidFill>
                  <a:schemeClr val="tx1"/>
                </a:solidFill>
                <a:cs typeface="Times New Roman" panose="02020603050405020304" pitchFamily="18" charset="0"/>
              </a:rPr>
              <a:t>dữ</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liệu </a:t>
            </a:r>
            <a:r>
              <a:rPr lang="vi-VN" altLang="en-US" dirty="0">
                <a:solidFill>
                  <a:schemeClr val="tx1"/>
                </a:solidFill>
                <a:cs typeface="Times New Roman" panose="02020603050405020304" pitchFamily="18" charset="0"/>
              </a:rPr>
              <a:t>mới với các điểm dữ liệu đã biết, hay bằng cách phát hiện </a:t>
            </a:r>
            <a:r>
              <a:rPr lang="vi-VN" altLang="en-US" dirty="0" smtClean="0">
                <a:solidFill>
                  <a:schemeClr val="tx1"/>
                </a:solidFill>
                <a:cs typeface="Times New Roman" panose="02020603050405020304" pitchFamily="18" charset="0"/>
              </a:rPr>
              <a:t>các</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khuôn </a:t>
            </a:r>
            <a:r>
              <a:rPr lang="vi-VN" altLang="en-US" dirty="0">
                <a:solidFill>
                  <a:schemeClr val="tx1"/>
                </a:solidFill>
                <a:cs typeface="Times New Roman" panose="02020603050405020304" pitchFamily="18" charset="0"/>
              </a:rPr>
              <a:t>mẫu trong dữ liệu huấn luyện và xây dựng một mô hình </a:t>
            </a:r>
            <a:r>
              <a:rPr lang="vi-VN" altLang="en-US" dirty="0" smtClean="0">
                <a:solidFill>
                  <a:schemeClr val="tx1"/>
                </a:solidFill>
                <a:cs typeface="Times New Roman" panose="02020603050405020304" pitchFamily="18" charset="0"/>
              </a:rPr>
              <a:t>dự</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đoán</a:t>
            </a:r>
            <a:r>
              <a:rPr lang="vi-VN" altLang="en-US" dirty="0">
                <a:solidFill>
                  <a:schemeClr val="tx1"/>
                </a:solidFill>
                <a:cs typeface="Times New Roman" panose="02020603050405020304" pitchFamily="18" charset="0"/>
              </a:rPr>
              <a:t>, tương tự công việc của các nhà khoa học (học dựa trên </a:t>
            </a:r>
            <a:r>
              <a:rPr lang="vi-VN" altLang="en-US" dirty="0" smtClean="0">
                <a:solidFill>
                  <a:schemeClr val="tx1"/>
                </a:solidFill>
                <a:cs typeface="Times New Roman" panose="02020603050405020304" pitchFamily="18" charset="0"/>
              </a:rPr>
              <a:t>mẫu</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so </a:t>
            </a:r>
            <a:r>
              <a:rPr lang="vi-VN" altLang="en-US" dirty="0">
                <a:solidFill>
                  <a:schemeClr val="tx1"/>
                </a:solidFill>
                <a:cs typeface="Times New Roman" panose="02020603050405020304" pitchFamily="18" charset="0"/>
              </a:rPr>
              <a:t>với học dựa trên mô hình).</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113626136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0" y="862886"/>
            <a:ext cx="11990233" cy="5691811"/>
          </a:xfrm>
        </p:spPr>
        <p:txBody>
          <a:bodyPr>
            <a:noAutofit/>
          </a:bodyPr>
          <a:lstStyle/>
          <a:p>
            <a:pPr marL="0" algn="just">
              <a:lnSpc>
                <a:spcPct val="150000"/>
              </a:lnSpc>
              <a:spcBef>
                <a:spcPts val="0"/>
              </a:spcBef>
              <a:buFont typeface="Wingdings" panose="05000000000000000000" pitchFamily="2" charset="2"/>
              <a:buChar char="v"/>
            </a:pPr>
            <a:r>
              <a:rPr lang="en-US" b="1" dirty="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Lập</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trình</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ứng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dụng</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phân</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loại</a:t>
            </a:r>
            <a:r>
              <a:rPr lang="en-US" b="1" dirty="0" smtClean="0">
                <a:latin typeface="Times New Roman" panose="02020603050405020304" pitchFamily="18" charset="0"/>
                <a:cs typeface="Times New Roman" panose="02020603050405020304" pitchFamily="18" charset="0"/>
              </a:rPr>
              <a:t> </a:t>
            </a:r>
            <a:r>
              <a:rPr lang="en-US" b="1" dirty="0" err="1" smtClean="0">
                <a:latin typeface="Times New Roman" panose="02020603050405020304" pitchFamily="18" charset="0"/>
                <a:cs typeface="Times New Roman" panose="02020603050405020304" pitchFamily="18" charset="0"/>
              </a:rPr>
              <a:t>ảnh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200" b="1" dirty="0" err="1" smtClean="0">
                <a:latin typeface="Times New Roman" panose="02020603050405020304" pitchFamily="18" charset="0"/>
                <a:cs typeface="Times New Roman" panose="02020603050405020304" pitchFamily="18" charset="0"/>
              </a:rPr>
              <a:t>Ví</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dụ</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triển</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khai</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mô</a:t>
            </a:r>
            <a:r>
              <a:rPr lang="en-US" sz="2200" b="1" dirty="0" smtClean="0">
                <a:latin typeface="Times New Roman" panose="02020603050405020304" pitchFamily="18" charset="0"/>
                <a:cs typeface="Times New Roman" panose="02020603050405020304" pitchFamily="18" charset="0"/>
              </a:rPr>
              <a:t> </a:t>
            </a:r>
            <a:r>
              <a:rPr lang="en-US" sz="2200" b="1" dirty="0" err="1" smtClean="0">
                <a:latin typeface="Times New Roman" panose="02020603050405020304" pitchFamily="18" charset="0"/>
                <a:cs typeface="Times New Roman" panose="02020603050405020304" pitchFamily="18" charset="0"/>
              </a:rPr>
              <a:t>hình</a:t>
            </a:r>
            <a:endParaRPr lang="en-US" sz="2200"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vi-VN" sz="2200" b="1"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2925516" y="2125572"/>
            <a:ext cx="5972175" cy="4543425"/>
          </a:xfrm>
          <a:prstGeom prst="rect">
            <a:avLst/>
          </a:prstGeom>
        </p:spPr>
      </p:pic>
    </p:spTree>
    <p:extLst>
      <p:ext uri="{BB962C8B-B14F-4D97-AF65-F5344CB8AC3E}">
        <p14:creationId xmlns:p14="http://schemas.microsoft.com/office/powerpoint/2010/main" val="7283141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1395076" cy="1658198"/>
          </a:xfrm>
        </p:spPr>
        <p:txBody>
          <a:bodyPr/>
          <a:lstStyle/>
          <a:p>
            <a:r>
              <a:rPr lang="en-US" dirty="0"/>
              <a:t>AI-MACHINE LEARNING</a:t>
            </a:r>
          </a:p>
        </p:txBody>
      </p:sp>
      <p:sp>
        <p:nvSpPr>
          <p:cNvPr id="4" name="Rounded Rectangle 3"/>
          <p:cNvSpPr/>
          <p:nvPr/>
        </p:nvSpPr>
        <p:spPr>
          <a:xfrm>
            <a:off x="3144837" y="3572828"/>
            <a:ext cx="6419850" cy="39497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03551" y="2011680"/>
            <a:ext cx="7061200" cy="3766185"/>
          </a:xfrm>
        </p:spPr>
        <p:txBody>
          <a:bodyPr>
            <a:normAutofit/>
          </a:bodyPr>
          <a:lstStyle/>
          <a:p>
            <a:r>
              <a:rPr lang="en-US" sz="2800" b="1" dirty="0">
                <a:latin typeface="Times New Roman" panose="02020603050405020304" pitchFamily="18" charset="0"/>
                <a:cs typeface="Times New Roman" panose="02020603050405020304" pitchFamily="18" charset="0"/>
              </a:rPr>
              <a:t>1.1 </a:t>
            </a: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niệm</a:t>
            </a:r>
            <a:r>
              <a:rPr lang="en-US" sz="2800" b="1" dirty="0" smtClean="0">
                <a:latin typeface="Times New Roman" panose="02020603050405020304" pitchFamily="18" charset="0"/>
                <a:cs typeface="Times New Roman" panose="02020603050405020304" pitchFamily="18" charset="0"/>
              </a:rPr>
              <a:t> AI</a:t>
            </a:r>
            <a:endParaRPr lang="vi-VN"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1.2 </a:t>
            </a: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niệm</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ML</a:t>
            </a:r>
            <a:endParaRPr lang="en-US" sz="2800" b="1" dirty="0">
              <a:latin typeface="Times New Roman" panose="02020603050405020304" pitchFamily="18" charset="0"/>
              <a:cs typeface="Times New Roman" panose="02020603050405020304" pitchFamily="18" charset="0"/>
            </a:endParaRPr>
          </a:p>
          <a:p>
            <a:pPr fontAlgn="base"/>
            <a:r>
              <a:rPr lang="en-US" sz="2800" b="1" dirty="0" smtClean="0">
                <a:latin typeface="Times New Roman" panose="02020603050405020304" pitchFamily="18" charset="0"/>
                <a:cs typeface="Times New Roman" panose="02020603050405020304" pitchFamily="18" charset="0"/>
              </a:rPr>
              <a:t>1.3 </a:t>
            </a:r>
            <a:r>
              <a:rPr lang="en-US" sz="2800" b="1" dirty="0" err="1" smtClean="0">
                <a:latin typeface="Times New Roman" panose="02020603050405020304" pitchFamily="18" charset="0"/>
                <a:cs typeface="Times New Roman" panose="02020603050405020304" pitchFamily="18" charset="0"/>
              </a:rPr>
              <a:t>Lập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trình</a:t>
            </a:r>
            <a:r>
              <a:rPr lang="en-US" sz="2800" b="1" dirty="0" smtClean="0">
                <a:latin typeface="Times New Roman" panose="02020603050405020304" pitchFamily="18" charset="0"/>
                <a:cs typeface="Times New Roman" panose="02020603050405020304" pitchFamily="18" charset="0"/>
              </a:rPr>
              <a:t> ML</a:t>
            </a:r>
            <a:endParaRPr lang="en-US" sz="2800" b="1" dirty="0">
              <a:latin typeface="Times New Roman" panose="02020603050405020304" pitchFamily="18" charset="0"/>
              <a:cs typeface="Times New Roman" panose="02020603050405020304" pitchFamily="18" charset="0"/>
            </a:endParaRPr>
          </a:p>
          <a:p>
            <a:r>
              <a:rPr lang="en-US" sz="2800" b="1" dirty="0" smtClean="0">
                <a:latin typeface="Times New Roman" panose="02020603050405020304" pitchFamily="18" charset="0"/>
                <a:cs typeface="Times New Roman" panose="02020603050405020304" pitchFamily="18" charset="0"/>
              </a:rPr>
              <a:t>1.4 </a:t>
            </a:r>
            <a:r>
              <a:rPr lang="en-US" sz="2800" b="1" dirty="0" err="1" smtClean="0">
                <a:latin typeface="Times New Roman" panose="02020603050405020304" pitchFamily="18" charset="0"/>
                <a:cs typeface="Times New Roman" panose="02020603050405020304" pitchFamily="18" charset="0"/>
              </a:rPr>
              <a:t>Tổng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kết</a:t>
            </a:r>
            <a:endParaRPr lang="en-US" sz="2800" b="1"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4840072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65" y="1219200"/>
            <a:ext cx="10772775" cy="1658198"/>
          </a:xfrm>
        </p:spPr>
        <p:txBody>
          <a:bodyPr/>
          <a:lstStyle/>
          <a:p>
            <a:r>
              <a:rPr lang="en-US" dirty="0" smtClean="0"/>
              <a:t>1.4 </a:t>
            </a:r>
            <a:r>
              <a:rPr lang="en-US" dirty="0" err="1" smtClean="0"/>
              <a:t>Tổng</a:t>
            </a:r>
            <a:r>
              <a:rPr lang="en-US" dirty="0" smtClean="0"/>
              <a:t> </a:t>
            </a:r>
            <a:r>
              <a:rPr lang="en-US" dirty="0" err="1" smtClean="0"/>
              <a:t>kết</a:t>
            </a:r>
            <a:endParaRPr lang="en-US" dirty="0"/>
          </a:p>
        </p:txBody>
      </p:sp>
      <p:sp>
        <p:nvSpPr>
          <p:cNvPr id="3" name="Content Placeholder 2"/>
          <p:cNvSpPr>
            <a:spLocks noGrp="1"/>
          </p:cNvSpPr>
          <p:nvPr>
            <p:ph idx="1"/>
          </p:nvPr>
        </p:nvSpPr>
        <p:spPr>
          <a:xfrm>
            <a:off x="184731" y="1079500"/>
            <a:ext cx="11867569" cy="5475197"/>
          </a:xfrm>
        </p:spPr>
        <p:txBody>
          <a:bodyPr>
            <a:normAutofit/>
          </a:bodyPr>
          <a:lstStyle/>
          <a:p>
            <a:pPr marL="0" indent="0" algn="just">
              <a:lnSpc>
                <a:spcPct val="150000"/>
              </a:lnSpc>
              <a:spcBef>
                <a:spcPts val="0"/>
              </a:spcBef>
              <a:buNone/>
            </a:pPr>
            <a:endParaRPr lang="vi-VN" altLang="zh-CN" b="1" dirty="0">
              <a:solidFill>
                <a:schemeClr val="tx1"/>
              </a:solidFill>
              <a:cs typeface="Times New Roman" panose="02020603050405020304" pitchFamily="18" charset="0"/>
            </a:endParaRPr>
          </a:p>
          <a:p>
            <a:pPr marL="0" indent="0" algn="just">
              <a:lnSpc>
                <a:spcPct val="150000"/>
              </a:lnSpc>
              <a:spcBef>
                <a:spcPts val="0"/>
              </a:spcBef>
              <a:buNone/>
            </a:pPr>
            <a:endParaRPr lang="en-US" altLang="zh-CN" b="1" dirty="0" smtClean="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9" name="Rectangle 3"/>
          <p:cNvSpPr>
            <a:spLocks noChangeArrowheads="1"/>
          </p:cNvSpPr>
          <p:nvPr/>
        </p:nvSpPr>
        <p:spPr bwMode="auto">
          <a:xfrm>
            <a:off x="0" y="-161582"/>
            <a:ext cx="184731"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6003634"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1"/>
          <p:cNvSpPr>
            <a:spLocks noChangeArrowheads="1"/>
          </p:cNvSpPr>
          <p:nvPr/>
        </p:nvSpPr>
        <p:spPr bwMode="auto">
          <a:xfrm>
            <a:off x="0" y="-72553"/>
            <a:ext cx="184731" cy="6023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14245" rIns="91440" bIns="10791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1"/>
          <p:cNvSpPr>
            <a:spLocks noChangeArrowheads="1"/>
          </p:cNvSpPr>
          <p:nvPr/>
        </p:nvSpPr>
        <p:spPr bwMode="auto">
          <a:xfrm>
            <a:off x="0" y="-152120"/>
            <a:ext cx="363220" cy="3042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68203" tIns="26979"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
          <p:cNvSpPr>
            <a:spLocks noChangeArrowheads="1"/>
          </p:cNvSpPr>
          <p:nvPr/>
        </p:nvSpPr>
        <p:spPr bwMode="auto">
          <a:xfrm>
            <a:off x="0" y="136267"/>
            <a:ext cx="6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endParaRPr kumimoji="0" lang="en-US" altLang="en-US" sz="1200" b="0" i="0" u="none" strike="noStrike" cap="none" normalizeH="0" baseline="0" dirty="0" smtClean="0">
              <a:ln>
                <a:noFill/>
              </a:ln>
              <a:solidFill>
                <a:schemeClr val="tx1"/>
              </a:solidFill>
              <a:effectLst/>
              <a:latin typeface="Arial" panose="020B0604020202020204" pitchFamily="34" charset="0"/>
            </a:endParaRPr>
          </a:p>
        </p:txBody>
      </p:sp>
      <p:sp>
        <p:nvSpPr>
          <p:cNvPr id="13"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12"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683293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24001" y="1997136"/>
            <a:ext cx="7084431" cy="1791128"/>
            <a:chOff x="-1" y="2037922"/>
            <a:chExt cx="12192763" cy="1791128"/>
          </a:xfrm>
        </p:grpSpPr>
        <p:sp>
          <p:nvSpPr>
            <p:cNvPr id="3" name="矩形 2"/>
            <p:cNvSpPr/>
            <p:nvPr/>
          </p:nvSpPr>
          <p:spPr>
            <a:xfrm>
              <a:off x="762" y="2038350"/>
              <a:ext cx="12192000" cy="1790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62" y="2037922"/>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 y="3752264"/>
              <a:ext cx="12192000" cy="72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r="75391"/>
          <a:stretch>
            <a:fillRect/>
          </a:stretch>
        </p:blipFill>
        <p:spPr>
          <a:xfrm flipH="1">
            <a:off x="7667626" y="0"/>
            <a:ext cx="3000375" cy="6858000"/>
          </a:xfrm>
          <a:prstGeom prst="rect">
            <a:avLst/>
          </a:prstGeom>
        </p:spPr>
      </p:pic>
      <p:sp>
        <p:nvSpPr>
          <p:cNvPr id="7" name="文本框 5"/>
          <p:cNvSpPr txBox="1"/>
          <p:nvPr/>
        </p:nvSpPr>
        <p:spPr>
          <a:xfrm>
            <a:off x="2895601" y="2328818"/>
            <a:ext cx="4029245" cy="1200329"/>
          </a:xfrm>
          <a:prstGeom prst="rect">
            <a:avLst/>
          </a:prstGeom>
          <a:noFill/>
        </p:spPr>
        <p:txBody>
          <a:bodyPr wrap="none" rtlCol="0">
            <a:spAutoFit/>
          </a:bodyPr>
          <a:lstStyle/>
          <a:p>
            <a:r>
              <a:rPr lang="en-US" altLang="zh-CN" sz="7200" spc="600">
                <a:solidFill>
                  <a:schemeClr val="bg1"/>
                </a:solidFill>
              </a:rPr>
              <a:t>THANKS!</a:t>
            </a:r>
            <a:endParaRPr lang="zh-CN" altLang="en-US" sz="7200" spc="600" dirty="0">
              <a:solidFill>
                <a:schemeClr val="bg1"/>
              </a:solidFill>
            </a:endParaRPr>
          </a:p>
        </p:txBody>
      </p:sp>
    </p:spTree>
    <p:extLst>
      <p:ext uri="{BB962C8B-B14F-4D97-AF65-F5344CB8AC3E}">
        <p14:creationId xmlns:p14="http://schemas.microsoft.com/office/powerpoint/2010/main" val="185297616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có</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giám</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sát</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dirty="0">
                <a:solidFill>
                  <a:schemeClr val="tx1"/>
                </a:solidFill>
                <a:cs typeface="Times New Roman" panose="02020603050405020304" pitchFamily="18" charset="0"/>
              </a:rPr>
              <a:t>Tập huấn luyện mà ta đưa vào thuật toán đã </a:t>
            </a:r>
            <a:r>
              <a:rPr lang="vi-VN" altLang="en-US" dirty="0" smtClean="0">
                <a:solidFill>
                  <a:schemeClr val="tx1"/>
                </a:solidFill>
                <a:cs typeface="Times New Roman" panose="02020603050405020304" pitchFamily="18" charset="0"/>
              </a:rPr>
              <a:t>bao</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gồm </a:t>
            </a:r>
            <a:r>
              <a:rPr lang="vi-VN" altLang="en-US" dirty="0">
                <a:solidFill>
                  <a:schemeClr val="tx1"/>
                </a:solidFill>
                <a:cs typeface="Times New Roman" panose="02020603050405020304" pitchFamily="18" charset="0"/>
              </a:rPr>
              <a:t>cả kết quả mong muốn, và kết quả đó được gọi là nhãn</a:t>
            </a:r>
            <a:r>
              <a:rPr lang="vi-VN" altLang="en-US" dirty="0" smtClean="0">
                <a:solidFill>
                  <a:schemeClr val="tx1"/>
                </a:solidFill>
                <a:cs typeface="Times New Roman" panose="02020603050405020304" pitchFamily="18" charset="0"/>
              </a:rPr>
              <a:t>.</a:t>
            </a:r>
            <a:endParaRPr lang="en-US" altLang="en-US" dirty="0" smtClean="0">
              <a:solidFill>
                <a:schemeClr val="tx1"/>
              </a:solidFill>
              <a:cs typeface="Times New Roman" panose="02020603050405020304" pitchFamily="18" charset="0"/>
            </a:endParaRPr>
          </a:p>
          <a:p>
            <a:pPr marL="0" indent="0" algn="just">
              <a:lnSpc>
                <a:spcPct val="150000"/>
              </a:lnSpc>
              <a:buNone/>
            </a:pPr>
            <a:endParaRPr lang="en-US" altLang="en-US" dirty="0" smtClean="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2255837" y="3168650"/>
            <a:ext cx="7728995" cy="2635250"/>
          </a:xfrm>
          <a:prstGeom prst="rect">
            <a:avLst/>
          </a:prstGeom>
        </p:spPr>
      </p:pic>
    </p:spTree>
    <p:extLst>
      <p:ext uri="{BB962C8B-B14F-4D97-AF65-F5344CB8AC3E}">
        <p14:creationId xmlns:p14="http://schemas.microsoft.com/office/powerpoint/2010/main" val="1620003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có</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giám</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sát</a:t>
            </a:r>
            <a:r>
              <a:rPr lang="en-US" altLang="en-US" b="1" dirty="0" smtClean="0">
                <a:solidFill>
                  <a:schemeClr val="tx1"/>
                </a:solidFill>
                <a:latin typeface="Times New Roman" panose="02020603050405020304" pitchFamily="18" charset="0"/>
                <a:cs typeface="Times New Roman" panose="02020603050405020304" pitchFamily="18" charset="0"/>
              </a:rPr>
              <a:t>: </a:t>
            </a:r>
            <a:endParaRPr lang="en-US" altLang="en-US" dirty="0" smtClean="0">
              <a:solidFill>
                <a:schemeClr val="tx1"/>
              </a:solidFill>
              <a:cs typeface="Times New Roman" panose="02020603050405020304" pitchFamily="18" charset="0"/>
            </a:endParaRPr>
          </a:p>
          <a:p>
            <a:pPr marL="0" indent="0" algn="just">
              <a:lnSpc>
                <a:spcPct val="150000"/>
              </a:lnSpc>
              <a:buNone/>
            </a:pPr>
            <a:r>
              <a:rPr lang="vi-VN" dirty="0"/>
              <a:t>Ví dụ, nếu bạn đang cố gắng dự đoán bệnh tim ở một bệnh nhân mới. Bạn có thể có hồ sơ y tế ẩn danh của 100 bệnh nhân làm dữ liệu và liệu họ có bị bệnh tim hay không như trên nhãn.</a:t>
            </a:r>
            <a:endParaRPr lang="en-US" altLang="en-US" dirty="0" smtClean="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1899792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fontScale="92500" lnSpcReduction="10000"/>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có</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giám</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sát</a:t>
            </a:r>
            <a:r>
              <a:rPr lang="en-US" altLang="en-US" b="1" dirty="0" smtClean="0">
                <a:solidFill>
                  <a:schemeClr val="tx1"/>
                </a:solidFill>
                <a:latin typeface="Times New Roman" panose="02020603050405020304" pitchFamily="18" charset="0"/>
                <a:cs typeface="Times New Roman" panose="02020603050405020304" pitchFamily="18" charset="0"/>
              </a:rPr>
              <a:t>: </a:t>
            </a:r>
            <a:endParaRPr lang="en-US" altLang="en-US" dirty="0" smtClean="0">
              <a:solidFill>
                <a:schemeClr val="tx1"/>
              </a:solidFill>
              <a:cs typeface="Times New Roman" panose="02020603050405020304" pitchFamily="18" charset="0"/>
            </a:endParaRPr>
          </a:p>
          <a:p>
            <a:pPr marL="0" indent="0" algn="just">
              <a:lnSpc>
                <a:spcPct val="150000"/>
              </a:lnSpc>
              <a:buNone/>
            </a:pPr>
            <a:r>
              <a:rPr lang="vi-VN" dirty="0"/>
              <a:t>Một số thuật toán học có giám sát quan trọng nhất</a:t>
            </a:r>
            <a:r>
              <a:rPr lang="vi-VN" dirty="0" smtClean="0"/>
              <a:t>:</a:t>
            </a:r>
            <a:endParaRPr lang="en-US" dirty="0" smtClean="0"/>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k-Điểm </a:t>
            </a:r>
            <a:r>
              <a:rPr lang="vi-VN" altLang="en-US" dirty="0">
                <a:solidFill>
                  <a:schemeClr val="tx1"/>
                </a:solidFill>
                <a:cs typeface="Times New Roman" panose="02020603050405020304" pitchFamily="18" charset="0"/>
              </a:rPr>
              <a:t>Gần nhất.</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Hồi </a:t>
            </a:r>
            <a:r>
              <a:rPr lang="vi-VN" altLang="en-US" dirty="0">
                <a:solidFill>
                  <a:schemeClr val="tx1"/>
                </a:solidFill>
                <a:cs typeface="Times New Roman" panose="02020603050405020304" pitchFamily="18" charset="0"/>
              </a:rPr>
              <a:t>quy Tuyến tính.</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Hồi quy Logistic.</a:t>
            </a:r>
            <a:endParaRPr lang="vi-VN" altLang="en-US" dirty="0">
              <a:solidFill>
                <a:schemeClr val="tx1"/>
              </a:solidFill>
              <a:cs typeface="Times New Roman" panose="02020603050405020304" pitchFamily="18" charset="0"/>
            </a:endParaRP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Máy </a:t>
            </a:r>
            <a:r>
              <a:rPr lang="vi-VN" altLang="en-US" dirty="0">
                <a:solidFill>
                  <a:schemeClr val="tx1"/>
                </a:solidFill>
                <a:cs typeface="Times New Roman" panose="02020603050405020304" pitchFamily="18" charset="0"/>
              </a:rPr>
              <a:t>Vector Hỗ trợ.</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Cây </a:t>
            </a:r>
            <a:r>
              <a:rPr lang="vi-VN" altLang="en-US" dirty="0">
                <a:solidFill>
                  <a:schemeClr val="tx1"/>
                </a:solidFill>
                <a:cs typeface="Times New Roman" panose="02020603050405020304" pitchFamily="18" charset="0"/>
              </a:rPr>
              <a:t>Quyết định và Rừng Ngẫu nhiên.</a:t>
            </a:r>
          </a:p>
          <a:p>
            <a:pPr algn="just">
              <a:lnSpc>
                <a:spcPct val="150000"/>
              </a:lnSpc>
              <a:buFont typeface="Wingdings" panose="05000000000000000000" pitchFamily="2" charset="2"/>
              <a:buChar char="§"/>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Mạng </a:t>
            </a:r>
            <a:r>
              <a:rPr lang="vi-VN" altLang="en-US" dirty="0">
                <a:solidFill>
                  <a:schemeClr val="tx1"/>
                </a:solidFill>
                <a:cs typeface="Times New Roman" panose="02020603050405020304" pitchFamily="18" charset="0"/>
              </a:rPr>
              <a:t>nơ-ron</a:t>
            </a:r>
            <a:endParaRPr lang="en-US" altLang="en-US" dirty="0" smtClean="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29199433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không</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giám</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sát</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dirty="0">
                <a:solidFill>
                  <a:schemeClr val="tx1"/>
                </a:solidFill>
                <a:cs typeface="Times New Roman" panose="02020603050405020304" pitchFamily="18" charset="0"/>
              </a:rPr>
              <a:t>Trong học không giám sát (</a:t>
            </a:r>
            <a:r>
              <a:rPr lang="vi-VN" altLang="en-US" dirty="0" smtClean="0">
                <a:solidFill>
                  <a:schemeClr val="tx1"/>
                </a:solidFill>
                <a:cs typeface="Times New Roman" panose="02020603050405020304" pitchFamily="18" charset="0"/>
              </a:rPr>
              <a:t>unsupervised</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learning</a:t>
            </a:r>
            <a:r>
              <a:rPr lang="vi-VN" altLang="en-US" dirty="0">
                <a:solidFill>
                  <a:schemeClr val="tx1"/>
                </a:solidFill>
                <a:cs typeface="Times New Roman" panose="02020603050405020304" pitchFamily="18" charset="0"/>
              </a:rPr>
              <a:t>), dữ liệu huấn luyện không được gán nhãn. Hệ thống cố </a:t>
            </a:r>
            <a:r>
              <a:rPr lang="vi-VN" altLang="en-US" dirty="0" smtClean="0">
                <a:solidFill>
                  <a:schemeClr val="tx1"/>
                </a:solidFill>
                <a:cs typeface="Times New Roman" panose="02020603050405020304" pitchFamily="18" charset="0"/>
              </a:rPr>
              <a:t>gắng</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tự </a:t>
            </a:r>
            <a:r>
              <a:rPr lang="vi-VN" altLang="en-US" dirty="0">
                <a:solidFill>
                  <a:schemeClr val="tx1"/>
                </a:solidFill>
                <a:cs typeface="Times New Roman" panose="02020603050405020304" pitchFamily="18" charset="0"/>
              </a:rPr>
              <a:t>học mà không cần có thầy</a:t>
            </a:r>
            <a:r>
              <a:rPr lang="vi-VN" altLang="en-US" dirty="0" smtClean="0">
                <a:solidFill>
                  <a:schemeClr val="tx1"/>
                </a:solidFill>
                <a:cs typeface="Times New Roman" panose="02020603050405020304" pitchFamily="18" charset="0"/>
              </a:rPr>
              <a:t>.</a:t>
            </a:r>
            <a:endParaRPr lang="en-US" altLang="en-US" dirty="0" smtClean="0">
              <a:solidFill>
                <a:schemeClr val="tx1"/>
              </a:solidFill>
              <a:cs typeface="Times New Roman" panose="02020603050405020304" pitchFamily="18" charset="0"/>
            </a:endParaRPr>
          </a:p>
          <a:p>
            <a:pPr marL="0" indent="0" algn="just">
              <a:lnSpc>
                <a:spcPct val="150000"/>
              </a:lnSpc>
              <a:buNone/>
            </a:pPr>
            <a:endParaRPr lang="en-US" altLang="en-US" dirty="0" smtClean="0">
              <a:solidFill>
                <a:schemeClr val="tx1"/>
              </a:solidFill>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3486150" y="3183890"/>
            <a:ext cx="4457700" cy="2171700"/>
          </a:xfrm>
          <a:prstGeom prst="rect">
            <a:avLst/>
          </a:prstGeom>
        </p:spPr>
      </p:pic>
    </p:spTree>
    <p:extLst>
      <p:ext uri="{BB962C8B-B14F-4D97-AF65-F5344CB8AC3E}">
        <p14:creationId xmlns:p14="http://schemas.microsoft.com/office/powerpoint/2010/main" val="2037649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1395076" cy="1658198"/>
          </a:xfrm>
        </p:spPr>
        <p:txBody>
          <a:bodyPr/>
          <a:lstStyle/>
          <a:p>
            <a:r>
              <a:rPr lang="en-US" dirty="0"/>
              <a:t>AI-MACHINE LEARNING</a:t>
            </a:r>
          </a:p>
        </p:txBody>
      </p:sp>
      <p:sp>
        <p:nvSpPr>
          <p:cNvPr id="4" name="Rounded Rectangle 3"/>
          <p:cNvSpPr/>
          <p:nvPr/>
        </p:nvSpPr>
        <p:spPr>
          <a:xfrm>
            <a:off x="3144837" y="2011680"/>
            <a:ext cx="6419850" cy="39497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03551" y="2011680"/>
            <a:ext cx="7061200" cy="3766185"/>
          </a:xfrm>
        </p:spPr>
        <p:txBody>
          <a:bodyPr>
            <a:normAutofit/>
          </a:bodyPr>
          <a:lstStyle/>
          <a:p>
            <a:r>
              <a:rPr lang="en-US" sz="2800" b="1" dirty="0">
                <a:latin typeface="Times New Roman" panose="02020603050405020304" pitchFamily="18" charset="0"/>
                <a:cs typeface="Times New Roman" panose="02020603050405020304" pitchFamily="18" charset="0"/>
              </a:rPr>
              <a:t>1.1 </a:t>
            </a: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niệm</a:t>
            </a:r>
            <a:r>
              <a:rPr lang="en-US" sz="2800" b="1" dirty="0" smtClean="0">
                <a:latin typeface="Times New Roman" panose="02020603050405020304" pitchFamily="18" charset="0"/>
                <a:cs typeface="Times New Roman" panose="02020603050405020304" pitchFamily="18" charset="0"/>
              </a:rPr>
              <a:t> AI</a:t>
            </a:r>
            <a:endParaRPr lang="vi-VN"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1.2 </a:t>
            </a: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niệm</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ML</a:t>
            </a:r>
            <a:endParaRPr lang="en-US" sz="2800" b="1" dirty="0">
              <a:latin typeface="Times New Roman" panose="02020603050405020304" pitchFamily="18" charset="0"/>
              <a:cs typeface="Times New Roman" panose="02020603050405020304" pitchFamily="18" charset="0"/>
            </a:endParaRPr>
          </a:p>
          <a:p>
            <a:pPr fontAlgn="base"/>
            <a:r>
              <a:rPr lang="en-US" sz="2800" b="1" dirty="0" smtClean="0">
                <a:latin typeface="Times New Roman" panose="02020603050405020304" pitchFamily="18" charset="0"/>
                <a:cs typeface="Times New Roman" panose="02020603050405020304" pitchFamily="18" charset="0"/>
              </a:rPr>
              <a:t>1.3 </a:t>
            </a:r>
            <a:r>
              <a:rPr lang="en-US" sz="2800" b="1" dirty="0" err="1" smtClean="0">
                <a:latin typeface="Times New Roman" panose="02020603050405020304" pitchFamily="18" charset="0"/>
                <a:cs typeface="Times New Roman" panose="02020603050405020304" pitchFamily="18" charset="0"/>
              </a:rPr>
              <a:t>Lập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trình</a:t>
            </a:r>
            <a:r>
              <a:rPr lang="en-US" sz="2800" b="1" dirty="0" smtClean="0">
                <a:latin typeface="Times New Roman" panose="02020603050405020304" pitchFamily="18" charset="0"/>
                <a:cs typeface="Times New Roman" panose="02020603050405020304" pitchFamily="18" charset="0"/>
              </a:rPr>
              <a:t> ML</a:t>
            </a:r>
            <a:endParaRPr lang="en-US" sz="2800" b="1" dirty="0">
              <a:latin typeface="Times New Roman" panose="02020603050405020304" pitchFamily="18" charset="0"/>
              <a:cs typeface="Times New Roman" panose="02020603050405020304" pitchFamily="18" charset="0"/>
            </a:endParaRPr>
          </a:p>
          <a:p>
            <a:r>
              <a:rPr lang="en-US" sz="2800" b="1" dirty="0" smtClean="0">
                <a:latin typeface="Times New Roman" panose="02020603050405020304" pitchFamily="18" charset="0"/>
                <a:cs typeface="Times New Roman" panose="02020603050405020304" pitchFamily="18" charset="0"/>
              </a:rPr>
              <a:t>1.4 </a:t>
            </a:r>
            <a:r>
              <a:rPr lang="en-US" sz="2800" b="1" dirty="0" err="1" smtClean="0">
                <a:latin typeface="Times New Roman" panose="02020603050405020304" pitchFamily="18" charset="0"/>
                <a:cs typeface="Times New Roman" panose="02020603050405020304" pitchFamily="18" charset="0"/>
              </a:rPr>
              <a:t>Tổng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kết</a:t>
            </a:r>
            <a:endParaRPr lang="en-US" sz="2800" b="1"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7783076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không</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giám</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sát</a:t>
            </a:r>
            <a:r>
              <a:rPr lang="en-US" altLang="en-US" b="1" dirty="0" smtClean="0">
                <a:solidFill>
                  <a:schemeClr val="tx1"/>
                </a:solidFill>
                <a:latin typeface="Times New Roman" panose="02020603050405020304" pitchFamily="18" charset="0"/>
                <a:cs typeface="Times New Roman" panose="02020603050405020304" pitchFamily="18" charset="0"/>
              </a:rPr>
              <a:t>: </a:t>
            </a:r>
            <a:endParaRPr lang="en-US" altLang="en-US" dirty="0" smtClean="0">
              <a:solidFill>
                <a:schemeClr val="tx1"/>
              </a:solidFill>
              <a:cs typeface="Times New Roman" panose="02020603050405020304" pitchFamily="18" charset="0"/>
            </a:endParaRPr>
          </a:p>
          <a:p>
            <a:pPr marL="0" indent="0" algn="just">
              <a:lnSpc>
                <a:spcPct val="150000"/>
              </a:lnSpc>
              <a:buNone/>
            </a:pPr>
            <a:r>
              <a:rPr lang="vi-VN" dirty="0"/>
              <a:t>Dữ liệu có thể là lịch sử mua hàng của khách hàng trong cửa hàng trò chơi điện tử trực </a:t>
            </a:r>
            <a:r>
              <a:rPr lang="vi-VN" dirty="0" smtClean="0"/>
              <a:t>tuyến.</a:t>
            </a:r>
            <a:r>
              <a:rPr lang="vi-VN" dirty="0"/>
              <a:t> Bằng cách sử dụng dữ liệu này, </a:t>
            </a:r>
            <a:r>
              <a:rPr lang="vi-VN" dirty="0" smtClean="0"/>
              <a:t>có </a:t>
            </a:r>
            <a:r>
              <a:rPr lang="vi-VN" dirty="0"/>
              <a:t>thể muốn nhóm những khách hàng tương tự lại với nhau để có thể cung cấp cho họ những giao dịch chuyên biệt. </a:t>
            </a:r>
            <a:r>
              <a:rPr lang="vi-VN" dirty="0" smtClean="0"/>
              <a:t>sử </a:t>
            </a:r>
            <a:r>
              <a:rPr lang="vi-VN" dirty="0"/>
              <a:t>dụng thuật toán máy học để nhóm khách hàng của mình theo lịch sử mua hàng</a:t>
            </a:r>
            <a:r>
              <a:rPr lang="vi-VN" dirty="0" smtClean="0"/>
              <a:t>.</a:t>
            </a:r>
            <a:endParaRPr lang="en-US" dirty="0" smtClean="0"/>
          </a:p>
          <a:p>
            <a:pPr marL="0" indent="0" algn="just">
              <a:lnSpc>
                <a:spcPct val="150000"/>
              </a:lnSpc>
              <a:buNone/>
            </a:pPr>
            <a:r>
              <a:rPr lang="vi-VN" dirty="0">
                <a:latin typeface="Times New Roman" panose="02020603050405020304" pitchFamily="18" charset="0"/>
                <a:cs typeface="Times New Roman" panose="02020603050405020304" pitchFamily="18" charset="0"/>
              </a:rPr>
              <a:t>Sau khi kiểm tra các </a:t>
            </a:r>
            <a:r>
              <a:rPr lang="vi-VN" dirty="0" smtClean="0">
                <a:latin typeface="Times New Roman" panose="02020603050405020304" pitchFamily="18" charset="0"/>
                <a:cs typeface="Times New Roman" panose="02020603050405020304" pitchFamily="18" charset="0"/>
              </a:rPr>
              <a:t>nhóm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sẽ</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cung </a:t>
            </a:r>
            <a:r>
              <a:rPr lang="vi-VN" dirty="0">
                <a:latin typeface="Times New Roman" panose="02020603050405020304" pitchFamily="18" charset="0"/>
                <a:cs typeface="Times New Roman" panose="02020603050405020304" pitchFamily="18" charset="0"/>
              </a:rPr>
              <a:t>cấp các nhãn. Có thể có một nhóm quan tâm đến trò chơi máy tính, một nhóm khác thích trò chơi console và một nhóm khác chỉ mua các trò chơi cũ được giảm giá. </a:t>
            </a:r>
            <a:r>
              <a:rPr lang="vi-VN" dirty="0">
                <a:solidFill>
                  <a:srgbClr val="FF0000"/>
                </a:solidFill>
                <a:latin typeface="Times New Roman" panose="02020603050405020304" pitchFamily="18" charset="0"/>
                <a:cs typeface="Times New Roman" panose="02020603050405020304" pitchFamily="18" charset="0"/>
              </a:rPr>
              <a:t>Đây được gọi là phân cụm.</a:t>
            </a:r>
            <a:endParaRPr lang="en-US" altLang="en-US" dirty="0" smtClean="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12238147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fontScale="92500" lnSpcReduction="10000"/>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không</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giám</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sát</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Thuật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toán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sử</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dụng</a:t>
            </a:r>
            <a:r>
              <a:rPr lang="en-US" altLang="en-US" dirty="0" smtClean="0">
                <a:latin typeface="Times New Roman" panose="02020603050405020304" pitchFamily="18" charset="0"/>
                <a:cs typeface="Times New Roman" panose="02020603050405020304" pitchFamily="18" charset="0"/>
              </a:rPr>
              <a:t>: </a:t>
            </a:r>
          </a:p>
          <a:p>
            <a:pPr marL="0" indent="0" algn="just">
              <a:lnSpc>
                <a:spcPct val="150000"/>
              </a:lnSpc>
              <a:buNone/>
            </a:pPr>
            <a:r>
              <a:rPr lang="vi-VN" altLang="en-US" dirty="0">
                <a:solidFill>
                  <a:srgbClr val="FF0000"/>
                </a:solidFill>
                <a:cs typeface="Times New Roman" panose="02020603050405020304" pitchFamily="18" charset="0"/>
              </a:rPr>
              <a:t>Phân cụm (Clustering).</a:t>
            </a:r>
          </a:p>
          <a:p>
            <a:pPr marL="0" indent="0" algn="just">
              <a:lnSpc>
                <a:spcPct val="150000"/>
              </a:lnSpc>
              <a:buNone/>
            </a:pPr>
            <a:r>
              <a:rPr lang="en-US" altLang="en-US" dirty="0" smtClean="0">
                <a:solidFill>
                  <a:srgbClr val="FF0000"/>
                </a:solidFill>
                <a:cs typeface="Times New Roman" panose="02020603050405020304" pitchFamily="18" charset="0"/>
              </a:rPr>
              <a:t>	</a:t>
            </a:r>
            <a:r>
              <a:rPr lang="vi-VN" altLang="en-US" dirty="0" smtClean="0">
                <a:solidFill>
                  <a:schemeClr val="tx1"/>
                </a:solidFill>
                <a:cs typeface="Times New Roman" panose="02020603050405020304" pitchFamily="18" charset="0"/>
              </a:rPr>
              <a:t>K-Điểm </a:t>
            </a:r>
            <a:r>
              <a:rPr lang="vi-VN" altLang="en-US" dirty="0">
                <a:solidFill>
                  <a:schemeClr val="tx1"/>
                </a:solidFill>
                <a:cs typeface="Times New Roman" panose="02020603050405020304" pitchFamily="18" charset="0"/>
              </a:rPr>
              <a:t>trung bình (K-Means).</a:t>
            </a:r>
          </a:p>
          <a:p>
            <a:pPr marL="0" indent="0" algn="just">
              <a:lnSpc>
                <a:spcPct val="150000"/>
              </a:lnSpc>
              <a:buNone/>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DBSCAN</a:t>
            </a:r>
            <a:r>
              <a:rPr lang="vi-VN" altLang="en-US" dirty="0">
                <a:solidFill>
                  <a:schemeClr val="tx1"/>
                </a:solidFill>
                <a:cs typeface="Times New Roman" panose="02020603050405020304" pitchFamily="18" charset="0"/>
              </a:rPr>
              <a:t>.</a:t>
            </a:r>
          </a:p>
          <a:p>
            <a:pPr marL="0" indent="0" algn="just">
              <a:lnSpc>
                <a:spcPct val="150000"/>
              </a:lnSpc>
              <a:buNone/>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Phân </a:t>
            </a:r>
            <a:r>
              <a:rPr lang="vi-VN" altLang="en-US" dirty="0">
                <a:solidFill>
                  <a:schemeClr val="tx1"/>
                </a:solidFill>
                <a:cs typeface="Times New Roman" panose="02020603050405020304" pitchFamily="18" charset="0"/>
              </a:rPr>
              <a:t>cụm phân cấp (Hierarchical Cluster Analysis – HCA).</a:t>
            </a:r>
          </a:p>
          <a:p>
            <a:pPr marL="0" indent="0" algn="just">
              <a:lnSpc>
                <a:spcPct val="150000"/>
              </a:lnSpc>
              <a:buNone/>
            </a:pPr>
            <a:r>
              <a:rPr lang="vi-VN" altLang="en-US" dirty="0">
                <a:solidFill>
                  <a:srgbClr val="FF0000"/>
                </a:solidFill>
                <a:cs typeface="Times New Roman" panose="02020603050405020304" pitchFamily="18" charset="0"/>
              </a:rPr>
              <a:t>Phát hiện bất thường và tính mới.</a:t>
            </a:r>
          </a:p>
          <a:p>
            <a:pPr marL="0" indent="0" algn="just">
              <a:lnSpc>
                <a:spcPct val="150000"/>
              </a:lnSpc>
              <a:buNone/>
            </a:pPr>
            <a:r>
              <a:rPr lang="en-US" altLang="en-US" dirty="0" smtClean="0">
                <a:solidFill>
                  <a:srgbClr val="FF0000"/>
                </a:solidFill>
                <a:cs typeface="Times New Roman" panose="02020603050405020304" pitchFamily="18" charset="0"/>
              </a:rPr>
              <a:t>	</a:t>
            </a:r>
            <a:r>
              <a:rPr lang="vi-VN" altLang="en-US" dirty="0" smtClean="0">
                <a:solidFill>
                  <a:schemeClr val="tx1"/>
                </a:solidFill>
                <a:cs typeface="Times New Roman" panose="02020603050405020304" pitchFamily="18" charset="0"/>
              </a:rPr>
              <a:t>SVM </a:t>
            </a:r>
            <a:r>
              <a:rPr lang="vi-VN" altLang="en-US" dirty="0">
                <a:solidFill>
                  <a:schemeClr val="tx1"/>
                </a:solidFill>
                <a:cs typeface="Times New Roman" panose="02020603050405020304" pitchFamily="18" charset="0"/>
              </a:rPr>
              <a:t>một lớp (One-class SVM).</a:t>
            </a:r>
          </a:p>
          <a:p>
            <a:pPr marL="0" indent="0" algn="just">
              <a:lnSpc>
                <a:spcPct val="150000"/>
              </a:lnSpc>
              <a:buNone/>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Rừng </a:t>
            </a:r>
            <a:r>
              <a:rPr lang="vi-VN" altLang="en-US" dirty="0">
                <a:solidFill>
                  <a:schemeClr val="tx1"/>
                </a:solidFill>
                <a:cs typeface="Times New Roman" panose="02020603050405020304" pitchFamily="18" charset="0"/>
              </a:rPr>
              <a:t>cô lập (Isolation Forest).</a:t>
            </a:r>
            <a:endParaRPr lang="en-US" altLang="en-US" dirty="0" smtClean="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25085212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không</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giám</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sát</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Thuật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toán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sử</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dụng</a:t>
            </a:r>
            <a:r>
              <a:rPr lang="en-US" altLang="en-US" dirty="0" smtClean="0">
                <a:latin typeface="Times New Roman" panose="02020603050405020304" pitchFamily="18" charset="0"/>
                <a:cs typeface="Times New Roman" panose="02020603050405020304" pitchFamily="18" charset="0"/>
              </a:rPr>
              <a:t>: </a:t>
            </a:r>
          </a:p>
          <a:p>
            <a:pPr marL="0" indent="0" algn="just">
              <a:lnSpc>
                <a:spcPct val="150000"/>
              </a:lnSpc>
              <a:spcBef>
                <a:spcPts val="0"/>
              </a:spcBef>
              <a:buNone/>
            </a:pPr>
            <a:r>
              <a:rPr lang="vi-VN" altLang="en-US" dirty="0">
                <a:solidFill>
                  <a:srgbClr val="FF0000"/>
                </a:solidFill>
                <a:latin typeface="Times New Roman" panose="02020603050405020304" pitchFamily="18" charset="0"/>
                <a:cs typeface="Times New Roman" panose="02020603050405020304" pitchFamily="18" charset="0"/>
              </a:rPr>
              <a:t>Trực quan hóa (visualization) và giảm chiều (</a:t>
            </a:r>
            <a:r>
              <a:rPr lang="vi-VN" altLang="en-US" dirty="0" smtClean="0">
                <a:solidFill>
                  <a:srgbClr val="FF0000"/>
                </a:solidFill>
                <a:latin typeface="Times New Roman" panose="02020603050405020304" pitchFamily="18" charset="0"/>
                <a:cs typeface="Times New Roman" panose="02020603050405020304" pitchFamily="18" charset="0"/>
              </a:rPr>
              <a:t>dimensionality</a:t>
            </a:r>
            <a:r>
              <a:rPr lang="en-US" altLang="en-US" dirty="0" smtClean="0">
                <a:solidFill>
                  <a:srgbClr val="FF0000"/>
                </a:solidFill>
                <a:latin typeface="Times New Roman" panose="02020603050405020304" pitchFamily="18" charset="0"/>
                <a:cs typeface="Times New Roman" panose="02020603050405020304" pitchFamily="18" charset="0"/>
              </a:rPr>
              <a:t> </a:t>
            </a:r>
            <a:r>
              <a:rPr lang="vi-VN" altLang="en-US" dirty="0" smtClean="0">
                <a:solidFill>
                  <a:srgbClr val="FF0000"/>
                </a:solidFill>
                <a:latin typeface="Times New Roman" panose="02020603050405020304" pitchFamily="18" charset="0"/>
                <a:cs typeface="Times New Roman" panose="02020603050405020304" pitchFamily="18" charset="0"/>
              </a:rPr>
              <a:t>reduction</a:t>
            </a:r>
            <a:r>
              <a:rPr lang="vi-VN" altLang="en-US" dirty="0">
                <a:solidFill>
                  <a:srgbClr val="FF0000"/>
                </a:solidFill>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altLang="en-US" dirty="0" smtClean="0">
                <a:solidFill>
                  <a:schemeClr val="tx1"/>
                </a:solidFill>
                <a:latin typeface="Times New Roman" panose="02020603050405020304" pitchFamily="18" charset="0"/>
                <a:cs typeface="Times New Roman" panose="02020603050405020304" pitchFamily="18" charset="0"/>
              </a:rPr>
              <a:t>+ </a:t>
            </a:r>
            <a:r>
              <a:rPr lang="vi-VN" altLang="en-US" dirty="0" smtClean="0">
                <a:solidFill>
                  <a:schemeClr val="tx1"/>
                </a:solidFill>
                <a:latin typeface="Times New Roman" panose="02020603050405020304" pitchFamily="18" charset="0"/>
                <a:cs typeface="Times New Roman" panose="02020603050405020304" pitchFamily="18" charset="0"/>
              </a:rPr>
              <a:t>Phân </a:t>
            </a:r>
            <a:r>
              <a:rPr lang="vi-VN" altLang="en-US" dirty="0">
                <a:solidFill>
                  <a:schemeClr val="tx1"/>
                </a:solidFill>
                <a:latin typeface="Times New Roman" panose="02020603050405020304" pitchFamily="18" charset="0"/>
                <a:cs typeface="Times New Roman" panose="02020603050405020304" pitchFamily="18" charset="0"/>
              </a:rPr>
              <a:t>tích thành phần chính (Principal Component Analysis </a:t>
            </a:r>
            <a:r>
              <a:rPr lang="vi-VN" altLang="en-US" dirty="0" smtClean="0">
                <a:solidFill>
                  <a:schemeClr val="tx1"/>
                </a:solidFill>
                <a:latin typeface="Times New Roman" panose="02020603050405020304" pitchFamily="18" charset="0"/>
                <a:cs typeface="Times New Roman" panose="02020603050405020304" pitchFamily="18" charset="0"/>
              </a:rPr>
              <a:t>–</a:t>
            </a:r>
            <a:r>
              <a:rPr lang="en-US" altLang="en-US" dirty="0" smtClean="0">
                <a:solidFill>
                  <a:schemeClr val="tx1"/>
                </a:solidFill>
                <a:latin typeface="Times New Roman" panose="02020603050405020304" pitchFamily="18" charset="0"/>
                <a:cs typeface="Times New Roman" panose="02020603050405020304" pitchFamily="18" charset="0"/>
              </a:rPr>
              <a:t> </a:t>
            </a:r>
            <a:r>
              <a:rPr lang="vi-VN" altLang="en-US" dirty="0" smtClean="0">
                <a:solidFill>
                  <a:schemeClr val="tx1"/>
                </a:solidFill>
                <a:latin typeface="Times New Roman" panose="02020603050405020304" pitchFamily="18" charset="0"/>
                <a:cs typeface="Times New Roman" panose="02020603050405020304" pitchFamily="18" charset="0"/>
              </a:rPr>
              <a:t>PCA</a:t>
            </a:r>
            <a:r>
              <a:rPr lang="vi-VN" altLang="en-US" dirty="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altLang="en-US" dirty="0" smtClean="0">
                <a:solidFill>
                  <a:schemeClr val="tx1"/>
                </a:solidFill>
                <a:latin typeface="Times New Roman" panose="02020603050405020304" pitchFamily="18" charset="0"/>
                <a:cs typeface="Times New Roman" panose="02020603050405020304" pitchFamily="18" charset="0"/>
              </a:rPr>
              <a:t>+ </a:t>
            </a:r>
            <a:r>
              <a:rPr lang="vi-VN" altLang="en-US" dirty="0" smtClean="0">
                <a:solidFill>
                  <a:schemeClr val="tx1"/>
                </a:solidFill>
                <a:latin typeface="Times New Roman" panose="02020603050405020304" pitchFamily="18" charset="0"/>
                <a:cs typeface="Times New Roman" panose="02020603050405020304" pitchFamily="18" charset="0"/>
              </a:rPr>
              <a:t>PCA </a:t>
            </a:r>
            <a:r>
              <a:rPr lang="vi-VN" altLang="en-US" dirty="0">
                <a:solidFill>
                  <a:schemeClr val="tx1"/>
                </a:solidFill>
                <a:latin typeface="Times New Roman" panose="02020603050405020304" pitchFamily="18" charset="0"/>
                <a:cs typeface="Times New Roman" panose="02020603050405020304" pitchFamily="18" charset="0"/>
              </a:rPr>
              <a:t>hạt nhân (Kernel PCA).</a:t>
            </a:r>
          </a:p>
          <a:p>
            <a:pPr marL="0" indent="0" algn="just">
              <a:lnSpc>
                <a:spcPct val="150000"/>
              </a:lnSpc>
              <a:spcBef>
                <a:spcPts val="0"/>
              </a:spcBef>
              <a:buNone/>
            </a:pPr>
            <a:r>
              <a:rPr lang="en-US" altLang="en-US" dirty="0" smtClean="0">
                <a:solidFill>
                  <a:schemeClr val="tx1"/>
                </a:solidFill>
                <a:latin typeface="Times New Roman" panose="02020603050405020304" pitchFamily="18" charset="0"/>
                <a:cs typeface="Times New Roman" panose="02020603050405020304" pitchFamily="18" charset="0"/>
              </a:rPr>
              <a:t>+ </a:t>
            </a:r>
            <a:r>
              <a:rPr lang="vi-VN" altLang="en-US" dirty="0" smtClean="0">
                <a:solidFill>
                  <a:schemeClr val="tx1"/>
                </a:solidFill>
                <a:latin typeface="Times New Roman" panose="02020603050405020304" pitchFamily="18" charset="0"/>
                <a:cs typeface="Times New Roman" panose="02020603050405020304" pitchFamily="18" charset="0"/>
              </a:rPr>
              <a:t>Embedding </a:t>
            </a:r>
            <a:r>
              <a:rPr lang="vi-VN" altLang="en-US" dirty="0">
                <a:solidFill>
                  <a:schemeClr val="tx1"/>
                </a:solidFill>
                <a:latin typeface="Times New Roman" panose="02020603050405020304" pitchFamily="18" charset="0"/>
                <a:cs typeface="Times New Roman" panose="02020603050405020304" pitchFamily="18" charset="0"/>
              </a:rPr>
              <a:t>tuyến tính cục bộ (Locally Linear Embedding – LLE).</a:t>
            </a:r>
          </a:p>
          <a:p>
            <a:pPr marL="0" indent="0" algn="just">
              <a:lnSpc>
                <a:spcPct val="150000"/>
              </a:lnSpc>
              <a:spcBef>
                <a:spcPts val="0"/>
              </a:spcBef>
              <a:buNone/>
            </a:pPr>
            <a:r>
              <a:rPr lang="en-US" altLang="en-US" dirty="0" smtClean="0">
                <a:solidFill>
                  <a:schemeClr val="tx1"/>
                </a:solidFill>
                <a:latin typeface="Times New Roman" panose="02020603050405020304" pitchFamily="18" charset="0"/>
                <a:cs typeface="Times New Roman" panose="02020603050405020304" pitchFamily="18" charset="0"/>
              </a:rPr>
              <a:t>+ </a:t>
            </a:r>
            <a:r>
              <a:rPr lang="vi-VN" altLang="en-US" dirty="0" smtClean="0">
                <a:solidFill>
                  <a:schemeClr val="tx1"/>
                </a:solidFill>
                <a:latin typeface="Times New Roman" panose="02020603050405020304" pitchFamily="18" charset="0"/>
                <a:cs typeface="Times New Roman" panose="02020603050405020304" pitchFamily="18" charset="0"/>
              </a:rPr>
              <a:t>Embedding </a:t>
            </a:r>
            <a:r>
              <a:rPr lang="vi-VN" altLang="en-US" dirty="0">
                <a:solidFill>
                  <a:schemeClr val="tx1"/>
                </a:solidFill>
                <a:latin typeface="Times New Roman" panose="02020603050405020304" pitchFamily="18" charset="0"/>
                <a:cs typeface="Times New Roman" panose="02020603050405020304" pitchFamily="18" charset="0"/>
              </a:rPr>
              <a:t>lân cận ngẫu nhiên theo phân phối t.</a:t>
            </a:r>
            <a:endParaRPr lang="en-US" altLang="en-US" dirty="0" smtClean="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3075705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không</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giám</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sát</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Thuật</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toán</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sử</a:t>
            </a:r>
            <a:r>
              <a:rPr lang="en-US" altLang="en-US" dirty="0" smtClean="0">
                <a:latin typeface="Times New Roman" panose="02020603050405020304" pitchFamily="18" charset="0"/>
                <a:cs typeface="Times New Roman" panose="02020603050405020304" pitchFamily="18" charset="0"/>
              </a:rPr>
              <a:t> </a:t>
            </a:r>
            <a:r>
              <a:rPr lang="en-US" altLang="en-US" dirty="0" err="1" smtClean="0">
                <a:latin typeface="Times New Roman" panose="02020603050405020304" pitchFamily="18" charset="0"/>
                <a:cs typeface="Times New Roman" panose="02020603050405020304" pitchFamily="18" charset="0"/>
              </a:rPr>
              <a:t>dụng</a:t>
            </a:r>
            <a:r>
              <a:rPr lang="en-US" altLang="en-US" dirty="0" smtClean="0">
                <a:latin typeface="Times New Roman" panose="02020603050405020304" pitchFamily="18" charset="0"/>
                <a:cs typeface="Times New Roman" panose="02020603050405020304" pitchFamily="18" charset="0"/>
              </a:rPr>
              <a:t>: </a:t>
            </a:r>
          </a:p>
          <a:p>
            <a:pPr marL="0" indent="0" algn="just">
              <a:lnSpc>
                <a:spcPct val="150000"/>
              </a:lnSpc>
              <a:spcBef>
                <a:spcPts val="0"/>
              </a:spcBef>
              <a:buNone/>
            </a:pPr>
            <a:r>
              <a:rPr lang="vi-VN" altLang="en-US" dirty="0">
                <a:solidFill>
                  <a:srgbClr val="FF0000"/>
                </a:solidFill>
                <a:latin typeface="Times New Roman" panose="02020603050405020304" pitchFamily="18" charset="0"/>
                <a:cs typeface="Times New Roman" panose="02020603050405020304" pitchFamily="18" charset="0"/>
              </a:rPr>
              <a:t>Học luật kết hợp (Association rule</a:t>
            </a:r>
            <a:r>
              <a:rPr lang="vi-VN" altLang="en-US" dirty="0" smtClean="0">
                <a:solidFill>
                  <a:srgbClr val="FF0000"/>
                </a:solidFill>
                <a:latin typeface="Times New Roman" panose="02020603050405020304" pitchFamily="18" charset="0"/>
                <a:cs typeface="Times New Roman" panose="02020603050405020304" pitchFamily="18" charset="0"/>
              </a:rPr>
              <a:t>)</a:t>
            </a:r>
            <a:r>
              <a:rPr lang="en-US" altLang="en-US" dirty="0" smtClean="0">
                <a:solidFill>
                  <a:srgbClr val="FF0000"/>
                </a:solidFill>
                <a:latin typeface="Times New Roman" panose="02020603050405020304" pitchFamily="18" charset="0"/>
                <a:cs typeface="Times New Roman" panose="02020603050405020304" pitchFamily="18" charset="0"/>
              </a:rPr>
              <a:t>:</a:t>
            </a:r>
            <a:endParaRPr lang="vi-VN" altLang="en-US" dirty="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altLang="en-US" dirty="0" smtClean="0">
                <a:solidFill>
                  <a:schemeClr val="tx1"/>
                </a:solidFill>
                <a:latin typeface="Times New Roman" panose="02020603050405020304" pitchFamily="18" charset="0"/>
                <a:cs typeface="Times New Roman" panose="02020603050405020304" pitchFamily="18" charset="0"/>
              </a:rPr>
              <a:t>+ </a:t>
            </a:r>
            <a:r>
              <a:rPr lang="vi-VN" altLang="en-US" dirty="0" smtClean="0">
                <a:solidFill>
                  <a:schemeClr val="tx1"/>
                </a:solidFill>
                <a:latin typeface="Times New Roman" panose="02020603050405020304" pitchFamily="18" charset="0"/>
                <a:cs typeface="Times New Roman" panose="02020603050405020304" pitchFamily="18" charset="0"/>
              </a:rPr>
              <a:t>Apriori</a:t>
            </a:r>
            <a:r>
              <a:rPr lang="vi-VN" altLang="en-US" dirty="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altLang="en-US" dirty="0" smtClean="0">
                <a:solidFill>
                  <a:schemeClr val="tx1"/>
                </a:solidFill>
                <a:latin typeface="Times New Roman" panose="02020603050405020304" pitchFamily="18" charset="0"/>
                <a:cs typeface="Times New Roman" panose="02020603050405020304" pitchFamily="18" charset="0"/>
              </a:rPr>
              <a:t>+ </a:t>
            </a:r>
            <a:r>
              <a:rPr lang="vi-VN" altLang="en-US" dirty="0" smtClean="0">
                <a:solidFill>
                  <a:schemeClr val="tx1"/>
                </a:solidFill>
                <a:latin typeface="Times New Roman" panose="02020603050405020304" pitchFamily="18" charset="0"/>
                <a:cs typeface="Times New Roman" panose="02020603050405020304" pitchFamily="18" charset="0"/>
              </a:rPr>
              <a:t>Eclat</a:t>
            </a:r>
            <a:r>
              <a:rPr lang="vi-VN" altLang="en-US" dirty="0">
                <a:solidFill>
                  <a:schemeClr val="tx1"/>
                </a:solidFill>
                <a:latin typeface="Times New Roman" panose="02020603050405020304" pitchFamily="18" charset="0"/>
                <a:cs typeface="Times New Roman" panose="02020603050405020304" pitchFamily="18" charset="0"/>
              </a:rPr>
              <a:t>.</a:t>
            </a:r>
            <a:endParaRPr lang="en-US" altLang="en-US" dirty="0" smtClean="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38188412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12916"/>
            <a:ext cx="10772775" cy="1151892"/>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033780"/>
            <a:ext cx="11925300" cy="5176520"/>
          </a:xfrm>
        </p:spPr>
        <p:txBody>
          <a:bodyPr>
            <a:normAutofit/>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Học bán giám sát. </a:t>
            </a:r>
            <a:r>
              <a:rPr lang="vi-VN" altLang="en-US" dirty="0">
                <a:solidFill>
                  <a:schemeClr val="tx1"/>
                </a:solidFill>
                <a:cs typeface="Times New Roman" panose="02020603050405020304" pitchFamily="18" charset="0"/>
              </a:rPr>
              <a:t>Các thuật toán có thể làm việc với tập dữ liệu </a:t>
            </a:r>
            <a:r>
              <a:rPr lang="vi-VN" altLang="en-US" dirty="0" smtClean="0">
                <a:solidFill>
                  <a:schemeClr val="tx1"/>
                </a:solidFill>
                <a:cs typeface="Times New Roman" panose="02020603050405020304" pitchFamily="18" charset="0"/>
              </a:rPr>
              <a:t>được</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gán </a:t>
            </a:r>
            <a:r>
              <a:rPr lang="vi-VN" altLang="en-US" dirty="0">
                <a:solidFill>
                  <a:schemeClr val="tx1"/>
                </a:solidFill>
                <a:cs typeface="Times New Roman" panose="02020603050405020304" pitchFamily="18" charset="0"/>
              </a:rPr>
              <a:t>nhãn một phần được gọi là thuật toán học bán giám </a:t>
            </a:r>
            <a:r>
              <a:rPr lang="vi-VN" altLang="en-US" dirty="0" smtClean="0">
                <a:solidFill>
                  <a:schemeClr val="tx1"/>
                </a:solidFill>
                <a:cs typeface="Times New Roman" panose="02020603050405020304" pitchFamily="18" charset="0"/>
              </a:rPr>
              <a:t>sát</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(semisupervised </a:t>
            </a:r>
            <a:r>
              <a:rPr lang="vi-VN" altLang="en-US" dirty="0">
                <a:solidFill>
                  <a:schemeClr val="tx1"/>
                </a:solidFill>
                <a:cs typeface="Times New Roman" panose="02020603050405020304" pitchFamily="18" charset="0"/>
              </a:rPr>
              <a:t>learning</a:t>
            </a:r>
            <a:r>
              <a:rPr lang="vi-VN" altLang="en-US" dirty="0" smtClean="0">
                <a:solidFill>
                  <a:schemeClr val="tx1"/>
                </a:solidFill>
                <a:cs typeface="Times New Roman" panose="02020603050405020304" pitchFamily="18" charset="0"/>
              </a:rPr>
              <a:t>).</a:t>
            </a:r>
            <a:endParaRPr lang="en-US" altLang="en-US" dirty="0" smtClean="0">
              <a:solidFill>
                <a:schemeClr val="tx1"/>
              </a:solidFill>
              <a:cs typeface="Times New Roman" panose="02020603050405020304" pitchFamily="18" charset="0"/>
            </a:endParaRPr>
          </a:p>
          <a:p>
            <a:pPr marL="0" indent="0" algn="just">
              <a:lnSpc>
                <a:spcPct val="150000"/>
              </a:lnSpc>
              <a:buNone/>
            </a:pPr>
            <a:endParaRPr lang="en-US" alt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2372739" y="2523490"/>
            <a:ext cx="6560696" cy="3153410"/>
          </a:xfrm>
          <a:prstGeom prst="rect">
            <a:avLst/>
          </a:prstGeom>
        </p:spPr>
      </p:pic>
    </p:spTree>
    <p:extLst>
      <p:ext uri="{BB962C8B-B14F-4D97-AF65-F5344CB8AC3E}">
        <p14:creationId xmlns:p14="http://schemas.microsoft.com/office/powerpoint/2010/main" val="19958631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latin typeface="Times New Roman" panose="02020603050405020304" pitchFamily="18" charset="0"/>
                <a:cs typeface="Times New Roman" panose="02020603050405020304" pitchFamily="18" charset="0"/>
              </a:rPr>
              <a:t>Học bán giám sát. </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altLang="en-US" dirty="0">
                <a:latin typeface="Times New Roman" panose="02020603050405020304" pitchFamily="18" charset="0"/>
                <a:cs typeface="Times New Roman" panose="02020603050405020304" pitchFamily="18" charset="0"/>
              </a:rPr>
              <a:t>Học bán giám sát với hai lớp (hình tam giác và hình vuông): các </a:t>
            </a:r>
            <a:r>
              <a:rPr lang="vi-VN" altLang="en-US" dirty="0" smtClean="0">
                <a:latin typeface="Times New Roman" panose="02020603050405020304" pitchFamily="18" charset="0"/>
                <a:cs typeface="Times New Roman" panose="02020603050405020304" pitchFamily="18" charset="0"/>
              </a:rPr>
              <a:t>mẫu</a:t>
            </a: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chưa </a:t>
            </a:r>
            <a:r>
              <a:rPr lang="vi-VN" altLang="en-US" dirty="0">
                <a:latin typeface="Times New Roman" panose="02020603050405020304" pitchFamily="18" charset="0"/>
                <a:cs typeface="Times New Roman" panose="02020603050405020304" pitchFamily="18" charset="0"/>
              </a:rPr>
              <a:t>gán nhãn (hình tròn) giúp phân loại một đối tượng mới (hình chữ </a:t>
            </a:r>
            <a:r>
              <a:rPr lang="vi-VN" altLang="en-US" dirty="0" smtClean="0">
                <a:latin typeface="Times New Roman" panose="02020603050405020304" pitchFamily="18" charset="0"/>
                <a:cs typeface="Times New Roman" panose="02020603050405020304" pitchFamily="18" charset="0"/>
              </a:rPr>
              <a:t>thập)</a:t>
            </a: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vào </a:t>
            </a:r>
            <a:r>
              <a:rPr lang="vi-VN" altLang="en-US" dirty="0">
                <a:latin typeface="Times New Roman" panose="02020603050405020304" pitchFamily="18" charset="0"/>
                <a:cs typeface="Times New Roman" panose="02020603050405020304" pitchFamily="18" charset="0"/>
              </a:rPr>
              <a:t>lớp hình tam giác thay vì hình vuông, mặc dù nó gần với các hình </a:t>
            </a:r>
            <a:r>
              <a:rPr lang="vi-VN" altLang="en-US" dirty="0" smtClean="0">
                <a:latin typeface="Times New Roman" panose="02020603050405020304" pitchFamily="18" charset="0"/>
                <a:cs typeface="Times New Roman" panose="02020603050405020304" pitchFamily="18" charset="0"/>
              </a:rPr>
              <a:t>vuông</a:t>
            </a: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đã </a:t>
            </a:r>
            <a:r>
              <a:rPr lang="vi-VN" altLang="en-US" dirty="0">
                <a:latin typeface="Times New Roman" panose="02020603050405020304" pitchFamily="18" charset="0"/>
                <a:cs typeface="Times New Roman" panose="02020603050405020304" pitchFamily="18" charset="0"/>
              </a:rPr>
              <a:t>được gán nhãn hơn.</a:t>
            </a:r>
            <a:endParaRPr lang="en-US" alt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7" name="Picture 6"/>
          <p:cNvPicPr>
            <a:picLocks noChangeAspect="1"/>
          </p:cNvPicPr>
          <p:nvPr/>
        </p:nvPicPr>
        <p:blipFill>
          <a:blip r:embed="rId3"/>
          <a:stretch>
            <a:fillRect/>
          </a:stretch>
        </p:blipFill>
        <p:spPr>
          <a:xfrm>
            <a:off x="2918331" y="3980550"/>
            <a:ext cx="5593337" cy="2688447"/>
          </a:xfrm>
          <a:prstGeom prst="rect">
            <a:avLst/>
          </a:prstGeom>
        </p:spPr>
      </p:pic>
    </p:spTree>
    <p:extLst>
      <p:ext uri="{BB962C8B-B14F-4D97-AF65-F5344CB8AC3E}">
        <p14:creationId xmlns:p14="http://schemas.microsoft.com/office/powerpoint/2010/main" val="557973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4" y="138500"/>
            <a:ext cx="10772775" cy="1658198"/>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177800" y="1249680"/>
            <a:ext cx="12014200" cy="5176520"/>
          </a:xfrm>
        </p:spPr>
        <p:txBody>
          <a:bodyPr>
            <a:normAutofit/>
          </a:bodyPr>
          <a:lstStyle/>
          <a:p>
            <a:pPr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latin typeface="Times New Roman" panose="02020603050405020304" pitchFamily="18" charset="0"/>
                <a:cs typeface="Times New Roman" panose="02020603050405020304" pitchFamily="18" charset="0"/>
              </a:rPr>
              <a:t>Học tăng </a:t>
            </a:r>
            <a:r>
              <a:rPr lang="vi-VN" altLang="en-US" b="1" dirty="0" smtClean="0">
                <a:solidFill>
                  <a:schemeClr val="tx1"/>
                </a:solidFill>
                <a:latin typeface="Times New Roman" panose="02020603050405020304" pitchFamily="18" charset="0"/>
                <a:cs typeface="Times New Roman" panose="02020603050405020304" pitchFamily="18" charset="0"/>
              </a:rPr>
              <a:t>cường</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dirty="0">
                <a:solidFill>
                  <a:schemeClr val="tx1"/>
                </a:solidFill>
                <a:latin typeface="Times New Roman" panose="02020603050405020304" pitchFamily="18" charset="0"/>
                <a:cs typeface="Times New Roman" panose="02020603050405020304" pitchFamily="18" charset="0"/>
              </a:rPr>
              <a:t>Học Tăng cường là phương pháp học có cấu trúc </a:t>
            </a:r>
            <a:r>
              <a:rPr lang="vi-VN" altLang="en-US" dirty="0" smtClean="0">
                <a:solidFill>
                  <a:schemeClr val="tx1"/>
                </a:solidFill>
                <a:latin typeface="Times New Roman" panose="02020603050405020304" pitchFamily="18" charset="0"/>
                <a:cs typeface="Times New Roman" panose="02020603050405020304" pitchFamily="18" charset="0"/>
              </a:rPr>
              <a:t>rất</a:t>
            </a:r>
            <a:r>
              <a:rPr lang="en-US" altLang="en-US" dirty="0" smtClean="0">
                <a:solidFill>
                  <a:schemeClr val="tx1"/>
                </a:solidFill>
                <a:latin typeface="Times New Roman" panose="02020603050405020304" pitchFamily="18" charset="0"/>
                <a:cs typeface="Times New Roman" panose="02020603050405020304" pitchFamily="18" charset="0"/>
              </a:rPr>
              <a:t> </a:t>
            </a:r>
            <a:r>
              <a:rPr lang="vi-VN" altLang="en-US" dirty="0" smtClean="0">
                <a:solidFill>
                  <a:schemeClr val="tx1"/>
                </a:solidFill>
                <a:latin typeface="Times New Roman" panose="02020603050405020304" pitchFamily="18" charset="0"/>
                <a:cs typeface="Times New Roman" panose="02020603050405020304" pitchFamily="18" charset="0"/>
              </a:rPr>
              <a:t>khác</a:t>
            </a:r>
            <a:r>
              <a:rPr lang="vi-VN" altLang="en-US" dirty="0">
                <a:solidFill>
                  <a:schemeClr val="tx1"/>
                </a:solidFill>
                <a:latin typeface="Times New Roman" panose="02020603050405020304" pitchFamily="18" charset="0"/>
                <a:cs typeface="Times New Roman" panose="02020603050405020304" pitchFamily="18" charset="0"/>
              </a:rPr>
              <a:t>.</a:t>
            </a:r>
            <a:endParaRPr lang="en-US" altLang="en-US" dirty="0" smtClean="0">
              <a:solidFill>
                <a:schemeClr val="tx1"/>
              </a:solidFill>
              <a:latin typeface="Times New Roman" panose="02020603050405020304" pitchFamily="18" charset="0"/>
              <a:cs typeface="Times New Roman" panose="02020603050405020304" pitchFamily="18" charset="0"/>
            </a:endParaRPr>
          </a:p>
          <a:p>
            <a:pPr algn="just">
              <a:lnSpc>
                <a:spcPct val="150000"/>
              </a:lnSpc>
              <a:spcBef>
                <a:spcPts val="0"/>
              </a:spcBef>
              <a:buFont typeface="Wingdings" panose="05000000000000000000" pitchFamily="2" charset="2"/>
              <a:buChar char="§"/>
            </a:pP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Hệ thống học trong</a:t>
            </a:r>
            <a:r>
              <a:rPr lang="en-US" altLang="en-US" dirty="0" smtClean="0">
                <a:latin typeface="Times New Roman" panose="02020603050405020304" pitchFamily="18" charset="0"/>
                <a:cs typeface="Times New Roman" panose="02020603050405020304" pitchFamily="18" charset="0"/>
              </a:rPr>
              <a:t> Reinforcement Learning</a:t>
            </a:r>
            <a:r>
              <a:rPr lang="vi-VN" altLang="en-US" dirty="0" smtClean="0">
                <a:latin typeface="Times New Roman" panose="02020603050405020304" pitchFamily="18" charset="0"/>
                <a:cs typeface="Times New Roman" panose="02020603050405020304" pitchFamily="18" charset="0"/>
              </a:rPr>
              <a:t> RL được gọi là tác nhân (agent)</a:t>
            </a:r>
          </a:p>
          <a:p>
            <a:pPr algn="just">
              <a:lnSpc>
                <a:spcPct val="150000"/>
              </a:lnSpc>
              <a:spcBef>
                <a:spcPts val="0"/>
              </a:spcBef>
              <a:buFont typeface="Wingdings" panose="05000000000000000000" pitchFamily="2" charset="2"/>
              <a:buChar char="§"/>
            </a:pP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Nó có thể quan </a:t>
            </a:r>
            <a:r>
              <a:rPr lang="vi-VN" altLang="en-US" dirty="0">
                <a:latin typeface="Times New Roman" panose="02020603050405020304" pitchFamily="18" charset="0"/>
                <a:cs typeface="Times New Roman" panose="02020603050405020304" pitchFamily="18" charset="0"/>
              </a:rPr>
              <a:t>sát môi trường xung quanh, chọn và thực hiện </a:t>
            </a:r>
            <a:r>
              <a:rPr lang="vi-VN" altLang="en-US" dirty="0" smtClean="0">
                <a:latin typeface="Times New Roman" panose="02020603050405020304" pitchFamily="18" charset="0"/>
                <a:cs typeface="Times New Roman" panose="02020603050405020304" pitchFamily="18" charset="0"/>
              </a:rPr>
              <a:t>các</a:t>
            </a: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hành </a:t>
            </a:r>
            <a:r>
              <a:rPr lang="vi-VN" altLang="en-US" dirty="0">
                <a:latin typeface="Times New Roman" panose="02020603050405020304" pitchFamily="18" charset="0"/>
                <a:cs typeface="Times New Roman" panose="02020603050405020304" pitchFamily="18" charset="0"/>
              </a:rPr>
              <a:t>động, sau đó nhận về điểm thưởng – reward (hoặc </a:t>
            </a:r>
            <a:r>
              <a:rPr lang="vi-VN" altLang="en-US" dirty="0" smtClean="0">
                <a:latin typeface="Times New Roman" panose="02020603050405020304" pitchFamily="18" charset="0"/>
                <a:cs typeface="Times New Roman" panose="02020603050405020304" pitchFamily="18" charset="0"/>
              </a:rPr>
              <a:t>lượng</a:t>
            </a: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phạt </a:t>
            </a:r>
            <a:r>
              <a:rPr lang="vi-VN" altLang="en-US" dirty="0">
                <a:latin typeface="Times New Roman" panose="02020603050405020304" pitchFamily="18" charset="0"/>
                <a:cs typeface="Times New Roman" panose="02020603050405020304" pitchFamily="18" charset="0"/>
              </a:rPr>
              <a:t>– penalty dưới dạng điểm thưởng âm.</a:t>
            </a:r>
          </a:p>
          <a:p>
            <a:pPr algn="just">
              <a:lnSpc>
                <a:spcPct val="150000"/>
              </a:lnSpc>
              <a:spcBef>
                <a:spcPts val="0"/>
              </a:spcBef>
              <a:buFont typeface="Wingdings" panose="05000000000000000000" pitchFamily="2" charset="2"/>
              <a:buChar char="§"/>
            </a:pP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Hệ </a:t>
            </a:r>
            <a:r>
              <a:rPr lang="vi-VN" altLang="en-US" dirty="0">
                <a:latin typeface="Times New Roman" panose="02020603050405020304" pitchFamily="18" charset="0"/>
                <a:cs typeface="Times New Roman" panose="02020603050405020304" pitchFamily="18" charset="0"/>
              </a:rPr>
              <a:t>thống sau đó cần tự học chiến lược tốt nhất để nhận về </a:t>
            </a:r>
            <a:r>
              <a:rPr lang="vi-VN" altLang="en-US" dirty="0" smtClean="0">
                <a:latin typeface="Times New Roman" panose="02020603050405020304" pitchFamily="18" charset="0"/>
                <a:cs typeface="Times New Roman" panose="02020603050405020304" pitchFamily="18" charset="0"/>
              </a:rPr>
              <a:t>nhiều</a:t>
            </a: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điểm </a:t>
            </a:r>
            <a:r>
              <a:rPr lang="vi-VN" altLang="en-US" dirty="0">
                <a:latin typeface="Times New Roman" panose="02020603050405020304" pitchFamily="18" charset="0"/>
                <a:cs typeface="Times New Roman" panose="02020603050405020304" pitchFamily="18" charset="0"/>
              </a:rPr>
              <a:t>thưởng nhất qua thời gian, và chiến lược này được gọi </a:t>
            </a:r>
            <a:r>
              <a:rPr lang="vi-VN" altLang="en-US" dirty="0" smtClean="0">
                <a:latin typeface="Times New Roman" panose="02020603050405020304" pitchFamily="18" charset="0"/>
                <a:cs typeface="Times New Roman" panose="02020603050405020304" pitchFamily="18" charset="0"/>
              </a:rPr>
              <a:t>là</a:t>
            </a: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chính </a:t>
            </a:r>
            <a:r>
              <a:rPr lang="vi-VN" altLang="en-US" dirty="0">
                <a:latin typeface="Times New Roman" panose="02020603050405020304" pitchFamily="18" charset="0"/>
                <a:cs typeface="Times New Roman" panose="02020603050405020304" pitchFamily="18" charset="0"/>
              </a:rPr>
              <a:t>sách (policy)</a:t>
            </a:r>
          </a:p>
          <a:p>
            <a:pPr algn="just">
              <a:lnSpc>
                <a:spcPct val="150000"/>
              </a:lnSpc>
              <a:spcBef>
                <a:spcPts val="0"/>
              </a:spcBef>
              <a:buFont typeface="Wingdings" panose="05000000000000000000" pitchFamily="2" charset="2"/>
              <a:buChar char="§"/>
            </a:pP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Một </a:t>
            </a:r>
            <a:r>
              <a:rPr lang="vi-VN" altLang="en-US" dirty="0">
                <a:latin typeface="Times New Roman" panose="02020603050405020304" pitchFamily="18" charset="0"/>
                <a:cs typeface="Times New Roman" panose="02020603050405020304" pitchFamily="18" charset="0"/>
              </a:rPr>
              <a:t>chính sách định nghĩa hành động mà tác nhân nên chọn khi </a:t>
            </a:r>
            <a:r>
              <a:rPr lang="vi-VN" altLang="en-US" dirty="0" smtClean="0">
                <a:latin typeface="Times New Roman" panose="02020603050405020304" pitchFamily="18" charset="0"/>
                <a:cs typeface="Times New Roman" panose="02020603050405020304" pitchFamily="18" charset="0"/>
              </a:rPr>
              <a:t>ở</a:t>
            </a:r>
            <a:r>
              <a:rPr lang="en-US" altLang="en-US" dirty="0" smtClean="0">
                <a:latin typeface="Times New Roman" panose="02020603050405020304" pitchFamily="18" charset="0"/>
                <a:cs typeface="Times New Roman" panose="02020603050405020304" pitchFamily="18" charset="0"/>
              </a:rPr>
              <a:t> </a:t>
            </a:r>
            <a:r>
              <a:rPr lang="vi-VN" altLang="en-US" dirty="0" smtClean="0">
                <a:latin typeface="Times New Roman" panose="02020603050405020304" pitchFamily="18" charset="0"/>
                <a:cs typeface="Times New Roman" panose="02020603050405020304" pitchFamily="18" charset="0"/>
              </a:rPr>
              <a:t>trong </a:t>
            </a:r>
            <a:r>
              <a:rPr lang="vi-VN" altLang="en-US" dirty="0">
                <a:latin typeface="Times New Roman" panose="02020603050405020304" pitchFamily="18" charset="0"/>
                <a:cs typeface="Times New Roman" panose="02020603050405020304" pitchFamily="18" charset="0"/>
              </a:rPr>
              <a:t>một tình huống cụ thể.</a:t>
            </a:r>
            <a:endParaRPr lang="en-US" alt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16018651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Học tăng </a:t>
            </a:r>
            <a:r>
              <a:rPr lang="vi-VN" altLang="en-US" b="1" dirty="0" smtClean="0">
                <a:solidFill>
                  <a:schemeClr val="tx1"/>
                </a:solidFill>
                <a:cs typeface="Times New Roman" panose="02020603050405020304" pitchFamily="18" charset="0"/>
              </a:rPr>
              <a:t>cường</a:t>
            </a:r>
            <a:r>
              <a:rPr lang="en-US" altLang="en-US" b="1" dirty="0" smtClean="0">
                <a:solidFill>
                  <a:schemeClr val="tx1"/>
                </a:solidFill>
                <a:cs typeface="Times New Roman" panose="02020603050405020304" pitchFamily="18" charset="0"/>
              </a:rPr>
              <a:t>:</a:t>
            </a:r>
            <a:endParaRPr lang="en-US" alt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5" name="Picture 4"/>
          <p:cNvPicPr>
            <a:picLocks noChangeAspect="1"/>
          </p:cNvPicPr>
          <p:nvPr/>
        </p:nvPicPr>
        <p:blipFill>
          <a:blip r:embed="rId3"/>
          <a:stretch>
            <a:fillRect/>
          </a:stretch>
        </p:blipFill>
        <p:spPr>
          <a:xfrm>
            <a:off x="3448842" y="1663029"/>
            <a:ext cx="5313363" cy="4891668"/>
          </a:xfrm>
          <a:prstGeom prst="rect">
            <a:avLst/>
          </a:prstGeom>
        </p:spPr>
      </p:pic>
    </p:spTree>
    <p:extLst>
      <p:ext uri="{BB962C8B-B14F-4D97-AF65-F5344CB8AC3E}">
        <p14:creationId xmlns:p14="http://schemas.microsoft.com/office/powerpoint/2010/main" val="2561034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Bài</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toán</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học</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máy</a:t>
            </a:r>
            <a:r>
              <a:rPr lang="en-US" altLang="en-US" b="1" dirty="0" smtClean="0">
                <a:solidFill>
                  <a:schemeClr val="tx1"/>
                </a:solidFill>
                <a:latin typeface="Times New Roman" panose="02020603050405020304" pitchFamily="18" charset="0"/>
                <a:cs typeface="Times New Roman" panose="02020603050405020304" pitchFamily="18" charset="0"/>
              </a:rPr>
              <a:t> chia </a:t>
            </a:r>
            <a:r>
              <a:rPr lang="en-US" altLang="en-US" b="1" dirty="0" err="1" smtClean="0">
                <a:solidFill>
                  <a:schemeClr val="tx1"/>
                </a:solidFill>
                <a:latin typeface="Times New Roman" panose="02020603050405020304" pitchFamily="18" charset="0"/>
                <a:cs typeface="Times New Roman" panose="02020603050405020304" pitchFamily="18" charset="0"/>
              </a:rPr>
              <a:t>nhỏ</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thành</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phân</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loại</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hồi</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quy</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và</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khuyến</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nghị</a:t>
            </a:r>
            <a:r>
              <a:rPr lang="en-US" altLang="en-US" b="1" dirty="0" smtClean="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buNone/>
            </a:pPr>
            <a:r>
              <a:rPr lang="en-US" b="1" dirty="0" smtClean="0"/>
              <a:t>+ </a:t>
            </a:r>
            <a:r>
              <a:rPr lang="vi-VN" b="1" dirty="0" smtClean="0"/>
              <a:t>Phân </a:t>
            </a:r>
            <a:r>
              <a:rPr lang="vi-VN" b="1" dirty="0"/>
              <a:t>loại</a:t>
            </a:r>
            <a:r>
              <a:rPr lang="vi-VN" dirty="0"/>
              <a:t>  - Bạn có muốn dự đoán xem một thứ là thứ này hay thứ khác không? Chẳng hạn như </a:t>
            </a:r>
            <a:r>
              <a:rPr lang="vi-VN" dirty="0" smtClean="0"/>
              <a:t>một </a:t>
            </a:r>
            <a:r>
              <a:rPr lang="vi-VN" dirty="0"/>
              <a:t>bệnh nhân có bị bệnh tim hay không? Lưu ý, có thể có nhiều hơn hai điều. Hai lớp được gọi là phân loại nhị phân, nhiều hơn hai lớp được gọi là phân loại nhiều lớp. Nhiều nhãn là khi một mặt hàng có thể thuộc nhiều hơn một loại.</a:t>
            </a:r>
          </a:p>
          <a:p>
            <a:pPr marL="0" indent="0" algn="just">
              <a:lnSpc>
                <a:spcPct val="150000"/>
              </a:lnSpc>
              <a:buNone/>
            </a:pPr>
            <a:endParaRPr lang="en-US" alt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125834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Bài</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toán</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học</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máy</a:t>
            </a:r>
            <a:r>
              <a:rPr lang="en-US" altLang="en-US" b="1" dirty="0" smtClean="0">
                <a:solidFill>
                  <a:schemeClr val="tx1"/>
                </a:solidFill>
                <a:latin typeface="Times New Roman" panose="02020603050405020304" pitchFamily="18" charset="0"/>
                <a:cs typeface="Times New Roman" panose="02020603050405020304" pitchFamily="18" charset="0"/>
              </a:rPr>
              <a:t> chia </a:t>
            </a:r>
            <a:r>
              <a:rPr lang="en-US" altLang="en-US" b="1" dirty="0" err="1" smtClean="0">
                <a:solidFill>
                  <a:schemeClr val="tx1"/>
                </a:solidFill>
                <a:latin typeface="Times New Roman" panose="02020603050405020304" pitchFamily="18" charset="0"/>
                <a:cs typeface="Times New Roman" panose="02020603050405020304" pitchFamily="18" charset="0"/>
              </a:rPr>
              <a:t>nhỏ</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thành</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phân</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loại</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hồi</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quy</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và</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khuyến</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nghị</a:t>
            </a:r>
            <a:r>
              <a:rPr lang="en-US" altLang="en-US" b="1" dirty="0" smtClean="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b="1" dirty="0" smtClean="0"/>
              <a:t>+ </a:t>
            </a:r>
            <a:r>
              <a:rPr lang="vi-VN" b="1" dirty="0" smtClean="0"/>
              <a:t>Hồi </a:t>
            </a:r>
            <a:r>
              <a:rPr lang="vi-VN" b="1" dirty="0"/>
              <a:t>quy  </a:t>
            </a:r>
            <a:r>
              <a:rPr lang="vi-VN" dirty="0"/>
              <a:t>- Bạn có muốn dự đoán một con số cụ thể của điều gì đó không? Chẳng hạn như một căn nhà sẽ được bán với giá bao nhiêu? Hoặc có bao nhiêu khách hàng sẽ ghé thăm trang web của bạn vào tháng tới?</a:t>
            </a:r>
          </a:p>
          <a:p>
            <a:pPr marL="0" indent="0" algn="just">
              <a:lnSpc>
                <a:spcPct val="150000"/>
              </a:lnSpc>
              <a:spcBef>
                <a:spcPts val="0"/>
              </a:spcBef>
              <a:buNone/>
            </a:pPr>
            <a:r>
              <a:rPr lang="en-US" b="1" dirty="0" smtClean="0"/>
              <a:t>+ </a:t>
            </a:r>
            <a:r>
              <a:rPr lang="vi-VN" b="1" dirty="0" smtClean="0"/>
              <a:t>Đề </a:t>
            </a:r>
            <a:r>
              <a:rPr lang="vi-VN" b="1" dirty="0"/>
              <a:t>xuất  </a:t>
            </a:r>
            <a:r>
              <a:rPr lang="vi-VN" dirty="0"/>
              <a:t>- Bạn có muốn giới thiệu điều gì đó cho ai đó không? Chẳng hạn như các sản phẩm để mua dựa trên những lần mua trước đó của họ? Hoặc các bài báo để đọc dựa trên lịch sử đọc của họ?</a:t>
            </a:r>
            <a:endParaRPr lang="en-US" alt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3518914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24" y="103065"/>
            <a:ext cx="10772775" cy="1065335"/>
          </a:xfrm>
        </p:spPr>
        <p:txBody>
          <a:bodyPr/>
          <a:lstStyle/>
          <a:p>
            <a:r>
              <a:rPr lang="en-US" dirty="0"/>
              <a:t>1.1 </a:t>
            </a:r>
            <a:r>
              <a:rPr lang="en-US" dirty="0" err="1"/>
              <a:t>Khái</a:t>
            </a:r>
            <a:r>
              <a:rPr lang="en-US" dirty="0"/>
              <a:t> </a:t>
            </a:r>
            <a:r>
              <a:rPr lang="en-US" dirty="0" err="1"/>
              <a:t>Niệm</a:t>
            </a:r>
            <a:r>
              <a:rPr lang="en-US" dirty="0"/>
              <a:t> Artificial </a:t>
            </a:r>
            <a:r>
              <a:rPr lang="en-US" dirty="0" smtClean="0"/>
              <a:t>Intelligence - AI</a:t>
            </a:r>
            <a:endParaRPr lang="en-US" dirty="0"/>
          </a:p>
        </p:txBody>
      </p:sp>
      <p:sp>
        <p:nvSpPr>
          <p:cNvPr id="3" name="Content Placeholder 2"/>
          <p:cNvSpPr>
            <a:spLocks noGrp="1"/>
          </p:cNvSpPr>
          <p:nvPr>
            <p:ph idx="1"/>
          </p:nvPr>
        </p:nvSpPr>
        <p:spPr>
          <a:xfrm>
            <a:off x="149224" y="855980"/>
            <a:ext cx="11480800" cy="4495800"/>
          </a:xfrm>
        </p:spPr>
        <p:txBody>
          <a:bodyPr>
            <a:noAutofit/>
          </a:bodyPr>
          <a:lstStyle/>
          <a:p>
            <a:pPr algn="just">
              <a:lnSpc>
                <a:spcPct val="150000"/>
              </a:lnSpc>
            </a:pPr>
            <a:r>
              <a:rPr lang="vi-VN" dirty="0">
                <a:cs typeface="Times New Roman" panose="02020603050405020304" pitchFamily="18" charset="0"/>
              </a:rPr>
              <a:t>Trí tuệ nhân tạo (AI) là một nhánh rộng lớn của ngành khoa học </a:t>
            </a:r>
            <a:r>
              <a:rPr lang="vi-VN" dirty="0" smtClean="0">
                <a:cs typeface="Times New Roman" panose="02020603050405020304" pitchFamily="18" charset="0"/>
              </a:rPr>
              <a:t>máy</a:t>
            </a:r>
            <a:r>
              <a:rPr lang="en-US" dirty="0" smtClean="0">
                <a:cs typeface="Times New Roman" panose="02020603050405020304" pitchFamily="18" charset="0"/>
              </a:rPr>
              <a:t> </a:t>
            </a:r>
            <a:r>
              <a:rPr lang="vi-VN" dirty="0" smtClean="0">
                <a:cs typeface="Times New Roman" panose="02020603050405020304" pitchFamily="18" charset="0"/>
              </a:rPr>
              <a:t>tính</a:t>
            </a:r>
            <a:r>
              <a:rPr lang="vi-VN" dirty="0">
                <a:cs typeface="Times New Roman" panose="02020603050405020304" pitchFamily="18" charset="0"/>
              </a:rPr>
              <a:t>, liên quan đến việc xây dựng các máy móc thông minh, </a:t>
            </a:r>
            <a:r>
              <a:rPr lang="vi-VN" dirty="0" smtClean="0">
                <a:cs typeface="Times New Roman" panose="02020603050405020304" pitchFamily="18" charset="0"/>
              </a:rPr>
              <a:t>chương</a:t>
            </a:r>
            <a:r>
              <a:rPr lang="en-US" dirty="0" smtClean="0">
                <a:cs typeface="Times New Roman" panose="02020603050405020304" pitchFamily="18" charset="0"/>
              </a:rPr>
              <a:t> </a:t>
            </a:r>
            <a:r>
              <a:rPr lang="vi-VN" dirty="0" smtClean="0">
                <a:cs typeface="Times New Roman" panose="02020603050405020304" pitchFamily="18" charset="0"/>
              </a:rPr>
              <a:t>trình </a:t>
            </a:r>
            <a:r>
              <a:rPr lang="vi-VN" dirty="0">
                <a:cs typeface="Times New Roman" panose="02020603050405020304" pitchFamily="18" charset="0"/>
              </a:rPr>
              <a:t>phần mềm thông minh, có khả năng thực hiện các tác vụ </a:t>
            </a:r>
            <a:r>
              <a:rPr lang="vi-VN" dirty="0" smtClean="0">
                <a:cs typeface="Times New Roman" panose="02020603050405020304" pitchFamily="18" charset="0"/>
              </a:rPr>
              <a:t>thường</a:t>
            </a:r>
            <a:r>
              <a:rPr lang="en-US" dirty="0" smtClean="0">
                <a:cs typeface="Times New Roman" panose="02020603050405020304" pitchFamily="18" charset="0"/>
              </a:rPr>
              <a:t> </a:t>
            </a:r>
            <a:r>
              <a:rPr lang="vi-VN" dirty="0" smtClean="0">
                <a:cs typeface="Times New Roman" panose="02020603050405020304" pitchFamily="18" charset="0"/>
              </a:rPr>
              <a:t>đòi </a:t>
            </a:r>
            <a:r>
              <a:rPr lang="vi-VN" dirty="0">
                <a:cs typeface="Times New Roman" panose="02020603050405020304" pitchFamily="18" charset="0"/>
              </a:rPr>
              <a:t>hỏi trí thông minh như của con người. </a:t>
            </a:r>
            <a:r>
              <a:rPr lang="vi-VN" dirty="0">
                <a:solidFill>
                  <a:srgbClr val="FF0000"/>
                </a:solidFill>
                <a:cs typeface="Times New Roman" panose="02020603050405020304" pitchFamily="18" charset="0"/>
              </a:rPr>
              <a:t>Hay nói cách khác, đây </a:t>
            </a:r>
            <a:r>
              <a:rPr lang="vi-VN" dirty="0" smtClean="0">
                <a:solidFill>
                  <a:srgbClr val="FF0000"/>
                </a:solidFill>
                <a:cs typeface="Times New Roman" panose="02020603050405020304" pitchFamily="18" charset="0"/>
              </a:rPr>
              <a:t>là</a:t>
            </a:r>
            <a:r>
              <a:rPr lang="en-US" dirty="0" smtClean="0">
                <a:solidFill>
                  <a:srgbClr val="FF0000"/>
                </a:solidFill>
                <a:cs typeface="Times New Roman" panose="02020603050405020304" pitchFamily="18" charset="0"/>
              </a:rPr>
              <a:t> </a:t>
            </a:r>
            <a:r>
              <a:rPr lang="vi-VN" dirty="0" smtClean="0">
                <a:solidFill>
                  <a:srgbClr val="FF0000"/>
                </a:solidFill>
                <a:cs typeface="Times New Roman" panose="02020603050405020304" pitchFamily="18" charset="0"/>
              </a:rPr>
              <a:t>quá </a:t>
            </a:r>
            <a:r>
              <a:rPr lang="vi-VN" dirty="0">
                <a:solidFill>
                  <a:srgbClr val="FF0000"/>
                </a:solidFill>
                <a:cs typeface="Times New Roman" panose="02020603050405020304" pitchFamily="18" charset="0"/>
              </a:rPr>
              <a:t>trình mô phỏng bộ não của con người trên máy tính</a:t>
            </a:r>
            <a:r>
              <a:rPr lang="vi-VN" dirty="0" smtClean="0">
                <a:solidFill>
                  <a:srgbClr val="FF0000"/>
                </a:solidFill>
                <a:cs typeface="Times New Roman" panose="02020603050405020304" pitchFamily="18" charset="0"/>
              </a:rPr>
              <a:t>.</a:t>
            </a:r>
            <a:endParaRPr lang="en-US" dirty="0" smtClean="0">
              <a:solidFill>
                <a:srgbClr val="FF0000"/>
              </a:solidFill>
              <a:cs typeface="Times New Roman" panose="02020603050405020304" pitchFamily="18" charset="0"/>
            </a:endParaRPr>
          </a:p>
          <a:p>
            <a:pPr algn="just">
              <a:lnSpc>
                <a:spcPct val="150000"/>
              </a:lnSpc>
            </a:pP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Xe </a:t>
            </a:r>
            <a:r>
              <a:rPr lang="vi-VN" dirty="0">
                <a:latin typeface="Times New Roman" panose="02020603050405020304" pitchFamily="18" charset="0"/>
                <a:cs typeface="Times New Roman" panose="02020603050405020304" pitchFamily="18" charset="0"/>
              </a:rPr>
              <a:t>tự hành của Google và Tesla, hệ thống tự tag khuôn mặt trong ảnh của Facebook, trợ lý ảo Siri của Apple, hệ thống gợi ý sản phẩm của Amazon, hệ thống gợi ý phim của Netflix, máy chơi cờ vây AlphaGo của Google DeepMind, …, chỉ là một vài trong vô vàn những ứng dụng của AI/Machine Learning. (Xem thêm </a:t>
            </a:r>
            <a:r>
              <a:rPr lang="vi-VN" dirty="0">
                <a:latin typeface="Times New Roman" panose="02020603050405020304" pitchFamily="18" charset="0"/>
                <a:cs typeface="Times New Roman" panose="02020603050405020304" pitchFamily="18" charset="0"/>
                <a:hlinkClick r:id="rId2"/>
              </a:rPr>
              <a:t>Jarvis - trợ lý thông minh cho căn nhà của Mark Zuckerberg</a:t>
            </a:r>
            <a:r>
              <a:rPr lang="vi-VN" dirty="0">
                <a:latin typeface="Times New Roman" panose="02020603050405020304" pitchFamily="18" charset="0"/>
                <a:cs typeface="Times New Roman" panose="02020603050405020304" pitchFamily="18" charset="0"/>
              </a:rPr>
              <a:t>)</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6447921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latin typeface="Times New Roman" panose="02020603050405020304" pitchFamily="18" charset="0"/>
                <a:cs typeface="Times New Roman" panose="02020603050405020304" pitchFamily="18" charset="0"/>
              </a:rPr>
              <a:t>Dữ </a:t>
            </a:r>
            <a:r>
              <a:rPr lang="vi-VN" altLang="en-US" b="1" dirty="0" smtClean="0">
                <a:solidFill>
                  <a:schemeClr val="tx1"/>
                </a:solidFill>
                <a:latin typeface="Times New Roman" panose="02020603050405020304" pitchFamily="18" charset="0"/>
                <a:cs typeface="Times New Roman" panose="02020603050405020304" pitchFamily="18" charset="0"/>
              </a:rPr>
              <a:t>liệu</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của</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học</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máy</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indent="0" algn="just" fontAlgn="base">
              <a:lnSpc>
                <a:spcPct val="150000"/>
              </a:lnSpc>
              <a:spcBef>
                <a:spcPts val="0"/>
              </a:spcBef>
              <a:buNone/>
            </a:pPr>
            <a:r>
              <a:rPr lang="vi-VN" b="1" dirty="0">
                <a:latin typeface="Times New Roman" panose="02020603050405020304" pitchFamily="18" charset="0"/>
                <a:cs typeface="Times New Roman" panose="02020603050405020304" pitchFamily="18" charset="0"/>
              </a:rPr>
              <a:t>Dữ liệu tĩnh</a:t>
            </a:r>
            <a:r>
              <a:rPr lang="vi-VN" dirty="0">
                <a:latin typeface="Times New Roman" panose="02020603050405020304" pitchFamily="18" charset="0"/>
                <a:cs typeface="Times New Roman" panose="02020603050405020304" pitchFamily="18" charset="0"/>
              </a:rPr>
              <a:t>  - Dữ liệu lịch sử hiện có không có khả năng thay đổi. Lịch sử mua hàng của khách hàng trong công ty của bạn là một ví dụ điển </a:t>
            </a:r>
            <a:r>
              <a:rPr lang="vi-VN" dirty="0"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theo</a:t>
            </a:r>
            <a:r>
              <a:rPr lang="en-US" dirty="0" smtClean="0">
                <a:latin typeface="Times New Roman" panose="02020603050405020304" pitchFamily="18" charset="0"/>
                <a:cs typeface="Times New Roman" panose="02020603050405020304" pitchFamily="18" charset="0"/>
              </a:rPr>
              <a:t> batch)</a:t>
            </a:r>
            <a:r>
              <a:rPr lang="vi-VN"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0" indent="0" algn="just" fontAlgn="base">
              <a:lnSpc>
                <a:spcPct val="150000"/>
              </a:lnSpc>
              <a:spcBef>
                <a:spcPts val="0"/>
              </a:spcBef>
              <a:buNone/>
            </a:pPr>
            <a:r>
              <a:rPr lang="vi-VN" b="1" dirty="0">
                <a:latin typeface="Times New Roman" panose="02020603050405020304" pitchFamily="18" charset="0"/>
                <a:cs typeface="Times New Roman" panose="02020603050405020304" pitchFamily="18" charset="0"/>
              </a:rPr>
              <a:t>Dữ liệu truyền trực tuyến</a:t>
            </a:r>
            <a:r>
              <a:rPr lang="vi-VN" dirty="0">
                <a:latin typeface="Times New Roman" panose="02020603050405020304" pitchFamily="18" charset="0"/>
                <a:cs typeface="Times New Roman" panose="02020603050405020304" pitchFamily="18" charset="0"/>
              </a:rPr>
              <a:t>  - Dữ liệu được cập nhật liên tục, các bản ghi cũ hơn có thể được thay đổi, các bản ghi mới hơn liên tục được bổ sung.</a:t>
            </a:r>
          </a:p>
          <a:p>
            <a:pPr marL="0" indent="0" algn="just">
              <a:lnSpc>
                <a:spcPct val="150000"/>
              </a:lnSpc>
              <a:buNone/>
            </a:pPr>
            <a:endParaRPr lang="en-US" alt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38193444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latin typeface="Times New Roman" panose="02020603050405020304" pitchFamily="18" charset="0"/>
                <a:cs typeface="Times New Roman" panose="02020603050405020304" pitchFamily="18" charset="0"/>
              </a:rPr>
              <a:t>Dữ </a:t>
            </a:r>
            <a:r>
              <a:rPr lang="vi-VN" altLang="en-US" b="1" dirty="0" smtClean="0">
                <a:solidFill>
                  <a:schemeClr val="tx1"/>
                </a:solidFill>
                <a:latin typeface="Times New Roman" panose="02020603050405020304" pitchFamily="18" charset="0"/>
                <a:cs typeface="Times New Roman" panose="02020603050405020304" pitchFamily="18" charset="0"/>
              </a:rPr>
              <a:t>liệu</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của</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học</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máy</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indent="0" algn="just" fontAlgn="base">
              <a:lnSpc>
                <a:spcPct val="150000"/>
              </a:lnSpc>
              <a:spcBef>
                <a:spcPts val="0"/>
              </a:spcBef>
              <a:buNone/>
            </a:pPr>
            <a:r>
              <a:rPr lang="vi-VN" b="1" dirty="0" smtClean="0">
                <a:latin typeface="Times New Roman" panose="02020603050405020304" pitchFamily="18" charset="0"/>
                <a:cs typeface="Times New Roman" panose="02020603050405020304" pitchFamily="18" charset="0"/>
              </a:rPr>
              <a:t>Dữ </a:t>
            </a:r>
            <a:r>
              <a:rPr lang="vi-VN" b="1" dirty="0">
                <a:latin typeface="Times New Roman" panose="02020603050405020304" pitchFamily="18" charset="0"/>
                <a:cs typeface="Times New Roman" panose="02020603050405020304" pitchFamily="18" charset="0"/>
              </a:rPr>
              <a:t>liệu có cấu trúc</a:t>
            </a:r>
            <a:r>
              <a:rPr lang="vi-VN" dirty="0">
                <a:latin typeface="Times New Roman" panose="02020603050405020304" pitchFamily="18" charset="0"/>
                <a:cs typeface="Times New Roman" panose="02020603050405020304" pitchFamily="18" charset="0"/>
              </a:rPr>
              <a:t>  - Hãy nghĩ đến một bảng gồm các hàng và cột, một bảng tính Excel về các giao dịch của khách hàng, một cơ sở dữ liệu về hồ sơ bệnh nhân. Các cột có thể là số, chẳng hạn như nhịp tim trung bình, phân loại, chẳng hạn như giới tính hoặc thứ tự, chẳng hạn như cường độ đau ngực.</a:t>
            </a:r>
          </a:p>
          <a:p>
            <a:pPr marL="0" indent="0" algn="just" fontAlgn="base">
              <a:lnSpc>
                <a:spcPct val="150000"/>
              </a:lnSpc>
              <a:spcBef>
                <a:spcPts val="0"/>
              </a:spcBef>
              <a:buNone/>
            </a:pPr>
            <a:r>
              <a:rPr lang="vi-VN" b="1" dirty="0">
                <a:latin typeface="Times New Roman" panose="02020603050405020304" pitchFamily="18" charset="0"/>
                <a:cs typeface="Times New Roman" panose="02020603050405020304" pitchFamily="18" charset="0"/>
              </a:rPr>
              <a:t>Dữ liệu phi cấu trúc</a:t>
            </a:r>
            <a:r>
              <a:rPr lang="vi-VN" dirty="0">
                <a:latin typeface="Times New Roman" panose="02020603050405020304" pitchFamily="18" charset="0"/>
                <a:cs typeface="Times New Roman" panose="02020603050405020304" pitchFamily="18" charset="0"/>
              </a:rPr>
              <a:t>  - Bất cứ thứ gì không thể đưa ngay vào định dạng hàng và cột, hình ảnh, tệp âm thanh, văn bản ngôn ngữ tự nhiên.</a:t>
            </a:r>
          </a:p>
          <a:p>
            <a:pPr marL="0" indent="0" algn="just">
              <a:lnSpc>
                <a:spcPct val="150000"/>
              </a:lnSpc>
              <a:buNone/>
            </a:pPr>
            <a:endParaRPr lang="en-US" alt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2911773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Quy trình thực hiện một dự án học </a:t>
            </a:r>
            <a:r>
              <a:rPr lang="vi-VN" altLang="en-US" b="1" dirty="0" smtClean="0">
                <a:solidFill>
                  <a:schemeClr val="tx1"/>
                </a:solidFill>
                <a:cs typeface="Times New Roman" panose="02020603050405020304" pitchFamily="18" charset="0"/>
              </a:rPr>
              <a:t>máy</a:t>
            </a:r>
            <a:endParaRPr lang="en-US" altLang="en-US" b="1" dirty="0" smtClean="0">
              <a:solidFill>
                <a:schemeClr val="tx1"/>
              </a:solidFill>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pic>
        <p:nvPicPr>
          <p:cNvPr id="2050" name="Picture 2" descr="Screenshot 2021-06-24 at 23 01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363" y="2402324"/>
            <a:ext cx="10679974" cy="4077670"/>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5"/>
          <p:cNvSpPr txBox="1">
            <a:spLocks/>
          </p:cNvSpPr>
          <p:nvPr/>
        </p:nvSpPr>
        <p:spPr>
          <a:xfrm>
            <a:off x="9955348" y="5884547"/>
            <a:ext cx="1474651" cy="160653"/>
          </a:xfrm>
          <a:prstGeom prst="rect">
            <a:avLst/>
          </a:prstGeom>
        </p:spPr>
        <p:txBody>
          <a:bodyPr vert="horz" lIns="91440" tIns="45720" rIns="91440" bIns="45720" rtlCol="0" anchor="ctr"/>
          <a:lstStyle>
            <a:defPPr>
              <a:defRPr lang="en-US"/>
            </a:defPPr>
            <a:lvl1pPr marL="0" algn="l" defTabSz="914400" rtl="0" eaLnBrk="1" latinLnBrk="0" hangingPunct="1">
              <a:defRPr sz="950" kern="1200" cap="all" baseline="0">
                <a:solidFill>
                  <a:schemeClr val="tx1">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By code </a:t>
            </a:r>
            <a:r>
              <a:rPr lang="en-US" dirty="0" err="1" smtClean="0"/>
              <a:t>xplore</a:t>
            </a:r>
            <a:endParaRPr lang="en-US" dirty="0"/>
          </a:p>
        </p:txBody>
      </p:sp>
    </p:spTree>
    <p:extLst>
      <p:ext uri="{BB962C8B-B14F-4D97-AF65-F5344CB8AC3E}">
        <p14:creationId xmlns:p14="http://schemas.microsoft.com/office/powerpoint/2010/main" val="4878050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4024" y="23282"/>
            <a:ext cx="10772775" cy="1658198"/>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186180"/>
            <a:ext cx="1192530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Quy trình thực hiện một dự án học </a:t>
            </a:r>
            <a:r>
              <a:rPr lang="vi-VN" altLang="en-US" b="1" dirty="0" smtClean="0">
                <a:solidFill>
                  <a:schemeClr val="tx1"/>
                </a:solidFill>
                <a:cs typeface="Times New Roman" panose="02020603050405020304" pitchFamily="18" charset="0"/>
              </a:rPr>
              <a:t>máy</a:t>
            </a:r>
            <a:endParaRPr lang="en-US" altLang="en-US" b="1" dirty="0" smtClean="0">
              <a:solidFill>
                <a:schemeClr val="tx1"/>
              </a:solidFill>
              <a:cs typeface="Times New Roman" panose="02020603050405020304" pitchFamily="18" charset="0"/>
            </a:endParaRPr>
          </a:p>
          <a:p>
            <a:pPr algn="just">
              <a:lnSpc>
                <a:spcPct val="150000"/>
              </a:lnSpc>
              <a:buFont typeface="Wingdings" panose="05000000000000000000" pitchFamily="2" charset="2"/>
              <a:buChar char="§"/>
            </a:pPr>
            <a:r>
              <a:rPr lang="vi-VN" altLang="en-US" dirty="0">
                <a:solidFill>
                  <a:schemeClr val="tx1"/>
                </a:solidFill>
                <a:cs typeface="Times New Roman" panose="02020603050405020304" pitchFamily="18" charset="0"/>
              </a:rPr>
              <a:t>Định hình bài toán và xem xét bức tranh tổng thể.</a:t>
            </a:r>
          </a:p>
          <a:p>
            <a:pPr algn="just">
              <a:lnSpc>
                <a:spcPct val="150000"/>
              </a:lnSpc>
              <a:buFont typeface="Wingdings" panose="05000000000000000000" pitchFamily="2" charset="2"/>
              <a:buChar char="§"/>
            </a:pPr>
            <a:r>
              <a:rPr lang="vi-VN" altLang="en-US" dirty="0">
                <a:solidFill>
                  <a:schemeClr val="tx1"/>
                </a:solidFill>
                <a:cs typeface="Times New Roman" panose="02020603050405020304" pitchFamily="18" charset="0"/>
              </a:rPr>
              <a:t>Thu thập dữ liệu.</a:t>
            </a:r>
          </a:p>
          <a:p>
            <a:pPr algn="just">
              <a:lnSpc>
                <a:spcPct val="150000"/>
              </a:lnSpc>
              <a:buFont typeface="Wingdings" panose="05000000000000000000" pitchFamily="2" charset="2"/>
              <a:buChar char="§"/>
            </a:pPr>
            <a:r>
              <a:rPr lang="vi-VN" altLang="en-US" dirty="0">
                <a:solidFill>
                  <a:schemeClr val="tx1"/>
                </a:solidFill>
                <a:cs typeface="Times New Roman" panose="02020603050405020304" pitchFamily="18" charset="0"/>
              </a:rPr>
              <a:t>Khám phá dữ liệu để có được thông tin chi tiết.</a:t>
            </a:r>
          </a:p>
          <a:p>
            <a:pPr algn="just">
              <a:lnSpc>
                <a:spcPct val="150000"/>
              </a:lnSpc>
              <a:buFont typeface="Wingdings" panose="05000000000000000000" pitchFamily="2" charset="2"/>
              <a:buChar char="§"/>
            </a:pPr>
            <a:r>
              <a:rPr lang="vi-VN" altLang="en-US" dirty="0">
                <a:solidFill>
                  <a:schemeClr val="tx1"/>
                </a:solidFill>
                <a:cs typeface="Times New Roman" panose="02020603050405020304" pitchFamily="18" charset="0"/>
              </a:rPr>
              <a:t>Chuẩn bị dữ liệu để tạo ra những các dữ liệu đầu vào phù hợp </a:t>
            </a:r>
            <a:r>
              <a:rPr lang="vi-VN" altLang="en-US" dirty="0" smtClean="0">
                <a:solidFill>
                  <a:schemeClr val="tx1"/>
                </a:solidFill>
                <a:cs typeface="Times New Roman" panose="02020603050405020304" pitchFamily="18" charset="0"/>
              </a:rPr>
              <a:t>cho</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các </a:t>
            </a:r>
            <a:r>
              <a:rPr lang="vi-VN" altLang="en-US" dirty="0">
                <a:solidFill>
                  <a:schemeClr val="tx1"/>
                </a:solidFill>
                <a:cs typeface="Times New Roman" panose="02020603050405020304" pitchFamily="18" charset="0"/>
              </a:rPr>
              <a:t>thuật toán Học Máy.</a:t>
            </a:r>
          </a:p>
          <a:p>
            <a:pPr algn="just">
              <a:lnSpc>
                <a:spcPct val="150000"/>
              </a:lnSpc>
              <a:buFont typeface="Wingdings" panose="05000000000000000000" pitchFamily="2" charset="2"/>
              <a:buChar char="§"/>
            </a:pPr>
            <a:r>
              <a:rPr lang="vi-VN" altLang="en-US" dirty="0">
                <a:solidFill>
                  <a:schemeClr val="tx1"/>
                </a:solidFill>
                <a:cs typeface="Times New Roman" panose="02020603050405020304" pitchFamily="18" charset="0"/>
              </a:rPr>
              <a:t>Khám phá các mô hình Học Máy khác nhau và chọn ra những </a:t>
            </a:r>
            <a:r>
              <a:rPr lang="vi-VN" altLang="en-US" dirty="0" smtClean="0">
                <a:solidFill>
                  <a:schemeClr val="tx1"/>
                </a:solidFill>
                <a:cs typeface="Times New Roman" panose="02020603050405020304" pitchFamily="18" charset="0"/>
              </a:rPr>
              <a:t>môhình </a:t>
            </a:r>
            <a:r>
              <a:rPr lang="vi-VN" altLang="en-US" dirty="0">
                <a:solidFill>
                  <a:schemeClr val="tx1"/>
                </a:solidFill>
                <a:cs typeface="Times New Roman" panose="02020603050405020304" pitchFamily="18" charset="0"/>
              </a:rPr>
              <a:t>tốt nhất.</a:t>
            </a:r>
          </a:p>
          <a:p>
            <a:pPr algn="just">
              <a:lnSpc>
                <a:spcPct val="150000"/>
              </a:lnSpc>
              <a:buFont typeface="Wingdings" panose="05000000000000000000" pitchFamily="2" charset="2"/>
              <a:buChar char="§"/>
            </a:pPr>
            <a:r>
              <a:rPr lang="vi-VN" altLang="en-US" dirty="0">
                <a:solidFill>
                  <a:schemeClr val="tx1"/>
                </a:solidFill>
                <a:cs typeface="Times New Roman" panose="02020603050405020304" pitchFamily="18" charset="0"/>
              </a:rPr>
              <a:t>Tinh chỉnh các mô hình và kết hợp chúng lại thành một giải </a:t>
            </a:r>
            <a:r>
              <a:rPr lang="vi-VN" altLang="en-US" dirty="0" smtClean="0">
                <a:solidFill>
                  <a:schemeClr val="tx1"/>
                </a:solidFill>
                <a:cs typeface="Times New Roman" panose="02020603050405020304" pitchFamily="18" charset="0"/>
              </a:rPr>
              <a:t>pháp</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hoàn </a:t>
            </a:r>
            <a:r>
              <a:rPr lang="vi-VN" altLang="en-US" dirty="0">
                <a:solidFill>
                  <a:schemeClr val="tx1"/>
                </a:solidFill>
                <a:cs typeface="Times New Roman" panose="02020603050405020304" pitchFamily="18" charset="0"/>
              </a:rPr>
              <a:t>hảo hơn.</a:t>
            </a:r>
            <a:endParaRPr lang="en-US" altLang="en-US" dirty="0" smtClean="0">
              <a:solidFill>
                <a:schemeClr val="tx1"/>
              </a:solidFill>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34007165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8900" y="1681480"/>
            <a:ext cx="1210310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latin typeface="Times New Roman" panose="02020603050405020304" pitchFamily="18" charset="0"/>
                <a:cs typeface="Times New Roman" panose="02020603050405020304" pitchFamily="18" charset="0"/>
              </a:rPr>
              <a:t>Quy trình thực hiện một dự án học </a:t>
            </a:r>
            <a:r>
              <a:rPr lang="vi-VN" altLang="en-US" b="1" dirty="0" smtClean="0">
                <a:solidFill>
                  <a:schemeClr val="tx1"/>
                </a:solidFill>
                <a:latin typeface="Times New Roman" panose="02020603050405020304" pitchFamily="18" charset="0"/>
                <a:cs typeface="Times New Roman" panose="02020603050405020304" pitchFamily="18" charset="0"/>
              </a:rPr>
              <a:t>máy</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b="1" dirty="0">
                <a:latin typeface="Times New Roman" panose="02020603050405020304" pitchFamily="18" charset="0"/>
                <a:cs typeface="Times New Roman" panose="02020603050405020304" pitchFamily="18" charset="0"/>
              </a:rPr>
              <a:t>Bước 1: Định nghĩa vấn đề</a:t>
            </a:r>
          </a:p>
          <a:p>
            <a:pPr algn="just">
              <a:lnSpc>
                <a:spcPct val="150000"/>
              </a:lnSpc>
              <a:spcBef>
                <a:spcPts val="0"/>
              </a:spcBef>
            </a:pPr>
            <a:r>
              <a:rPr lang="vi-VN" dirty="0">
                <a:latin typeface="Times New Roman" panose="02020603050405020304" pitchFamily="18" charset="0"/>
                <a:cs typeface="Times New Roman" panose="02020603050405020304" pitchFamily="18" charset="0"/>
              </a:rPr>
              <a:t>Chúng ta đang cố gắng giải quyết vấn đề gì?</a:t>
            </a:r>
          </a:p>
          <a:p>
            <a:pPr lvl="1" algn="just">
              <a:lnSpc>
                <a:spcPct val="150000"/>
              </a:lnSpc>
              <a:spcBef>
                <a:spcPts val="0"/>
              </a:spcBef>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Được giám 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&amp;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Nhãn</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endParaRPr lang="vi-VN" dirty="0" smtClean="0">
              <a:latin typeface="Times New Roman" panose="02020603050405020304" pitchFamily="18" charset="0"/>
              <a:cs typeface="Times New Roman" panose="02020603050405020304" pitchFamily="18" charset="0"/>
            </a:endParaRPr>
          </a:p>
          <a:p>
            <a:pPr lvl="1" algn="just">
              <a:lnSpc>
                <a:spcPct val="150000"/>
              </a:lnSpc>
              <a:spcBef>
                <a:spcPts val="0"/>
              </a:spcBef>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Không được giám sát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cụm</a:t>
            </a:r>
            <a:endParaRPr lang="vi-VN" dirty="0" smtClean="0">
              <a:latin typeface="Times New Roman" panose="02020603050405020304" pitchFamily="18" charset="0"/>
              <a:cs typeface="Times New Roman" panose="02020603050405020304" pitchFamily="18" charset="0"/>
            </a:endParaRPr>
          </a:p>
          <a:p>
            <a:pPr lvl="1" algn="just">
              <a:lnSpc>
                <a:spcPct val="150000"/>
              </a:lnSpc>
              <a:spcBef>
                <a:spcPts val="0"/>
              </a:spcBef>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Chuyển giao</a:t>
            </a: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(Vấn đề của tôi tương tự với những người khác) Đòn bẩy từ các Mô hình </a:t>
            </a:r>
            <a:r>
              <a:rPr lang="vi-VN" dirty="0" smtClean="0">
                <a:latin typeface="Times New Roman" panose="02020603050405020304" pitchFamily="18" charset="0"/>
                <a:cs typeface="Times New Roman" panose="02020603050405020304" pitchFamily="18" charset="0"/>
              </a:rPr>
              <a:t>ML</a:t>
            </a:r>
            <a:r>
              <a:rPr lang="en-US" dirty="0" smtClean="0">
                <a:latin typeface="Times New Roman" panose="02020603050405020304" pitchFamily="18" charset="0"/>
                <a:cs typeface="Times New Roman" panose="02020603050405020304" pitchFamily="18" charset="0"/>
              </a:rPr>
              <a:t> k</a:t>
            </a:r>
            <a:r>
              <a:rPr lang="vi-VN" dirty="0" smtClean="0">
                <a:latin typeface="Times New Roman" panose="02020603050405020304" pitchFamily="18" charset="0"/>
                <a:cs typeface="Times New Roman" panose="02020603050405020304" pitchFamily="18" charset="0"/>
              </a:rPr>
              <a:t>hác</a:t>
            </a:r>
            <a:endParaRPr lang="en-US" dirty="0" smtClean="0">
              <a:latin typeface="Times New Roman" panose="02020603050405020304" pitchFamily="18" charset="0"/>
              <a:cs typeface="Times New Roman" panose="02020603050405020304" pitchFamily="18" charset="0"/>
            </a:endParaRPr>
          </a:p>
          <a:p>
            <a:pPr lvl="1" algn="just">
              <a:lnSpc>
                <a:spcPct val="150000"/>
              </a:lnSpc>
              <a:spcBef>
                <a:spcPts val="0"/>
              </a:spcBef>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Học </a:t>
            </a:r>
            <a:r>
              <a:rPr lang="vi-VN" dirty="0">
                <a:latin typeface="Times New Roman" panose="02020603050405020304" pitchFamily="18" charset="0"/>
                <a:cs typeface="Times New Roman" panose="02020603050405020304" pitchFamily="18" charset="0"/>
              </a:rPr>
              <a:t>tăng </a:t>
            </a:r>
            <a:r>
              <a:rPr lang="vi-VN" dirty="0" smtClean="0">
                <a:latin typeface="Times New Roman" panose="02020603050405020304" pitchFamily="18" charset="0"/>
                <a:cs typeface="Times New Roman" panose="02020603050405020304" pitchFamily="18" charset="0"/>
              </a:rPr>
              <a:t>cường</a:t>
            </a: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Hoàn thiện và khen thưởng mô hình học ML bằng cách cập nhật điểm số của ML</a:t>
            </a:r>
          </a:p>
          <a:p>
            <a:pPr lvl="1"/>
            <a:endParaRPr lang="en-US" altLang="en-US" b="1" dirty="0" smtClean="0">
              <a:solidFill>
                <a:schemeClr val="tx1"/>
              </a:solidFill>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Tree>
    <p:extLst>
      <p:ext uri="{BB962C8B-B14F-4D97-AF65-F5344CB8AC3E}">
        <p14:creationId xmlns:p14="http://schemas.microsoft.com/office/powerpoint/2010/main" val="6516671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latin typeface="Times New Roman" panose="02020603050405020304" pitchFamily="18" charset="0"/>
                <a:cs typeface="Times New Roman" panose="02020603050405020304" pitchFamily="18" charset="0"/>
              </a:rPr>
              <a:t>Quy trình thực hiện một dự án học </a:t>
            </a:r>
            <a:r>
              <a:rPr lang="vi-VN" altLang="en-US" b="1" dirty="0" smtClean="0">
                <a:solidFill>
                  <a:schemeClr val="tx1"/>
                </a:solidFill>
                <a:latin typeface="Times New Roman" panose="02020603050405020304" pitchFamily="18" charset="0"/>
                <a:cs typeface="Times New Roman" panose="02020603050405020304" pitchFamily="18" charset="0"/>
              </a:rPr>
              <a:t>máy</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a:lnSpc>
                <a:spcPct val="150000"/>
              </a:lnSpc>
              <a:spcBef>
                <a:spcPts val="0"/>
              </a:spcBef>
            </a:pPr>
            <a:r>
              <a:rPr lang="vi-VN" b="1" dirty="0">
                <a:latin typeface="Times New Roman" panose="02020603050405020304" pitchFamily="18" charset="0"/>
                <a:cs typeface="Times New Roman" panose="02020603050405020304" pitchFamily="18" charset="0"/>
              </a:rPr>
              <a:t>Bước 2: Dữ liệu</a:t>
            </a:r>
          </a:p>
          <a:p>
            <a:pPr marL="0">
              <a:lnSpc>
                <a:spcPct val="150000"/>
              </a:lnSpc>
              <a:spcBef>
                <a:spcPts val="0"/>
              </a:spcBef>
            </a:pPr>
            <a:r>
              <a:rPr lang="vi-VN" dirty="0">
                <a:latin typeface="Times New Roman" panose="02020603050405020304" pitchFamily="18" charset="0"/>
                <a:cs typeface="Times New Roman" panose="02020603050405020304" pitchFamily="18" charset="0"/>
              </a:rPr>
              <a:t>Chúng tôi có loại Dữ liệu nào?</a:t>
            </a:r>
          </a:p>
          <a:p>
            <a:pPr marL="0">
              <a:lnSpc>
                <a:spcPct val="150000"/>
              </a:lnSpc>
              <a:spcBef>
                <a:spcPts val="0"/>
              </a:spcBef>
            </a:pPr>
            <a:r>
              <a:rPr lang="vi-VN" b="1" dirty="0">
                <a:latin typeface="Times New Roman" panose="02020603050405020304" pitchFamily="18" charset="0"/>
                <a:cs typeface="Times New Roman" panose="02020603050405020304" pitchFamily="18" charset="0"/>
              </a:rPr>
              <a:t>Bước 3: Đánh giá</a:t>
            </a:r>
          </a:p>
          <a:p>
            <a:pPr marL="0">
              <a:lnSpc>
                <a:spcPct val="150000"/>
              </a:lnSpc>
              <a:spcBef>
                <a:spcPts val="0"/>
              </a:spcBef>
            </a:pPr>
            <a:r>
              <a:rPr lang="en-US" dirty="0" smtClean="0">
                <a:latin typeface="Times New Roman" panose="02020603050405020304" pitchFamily="18" charset="0"/>
                <a:cs typeface="Times New Roman" panose="02020603050405020304" pitchFamily="18" charset="0"/>
              </a:rPr>
              <a:t>C</a:t>
            </a:r>
            <a:r>
              <a:rPr lang="vi-VN" dirty="0" smtClean="0">
                <a:latin typeface="Times New Roman" panose="02020603050405020304" pitchFamily="18" charset="0"/>
                <a:cs typeface="Times New Roman" panose="02020603050405020304" pitchFamily="18" charset="0"/>
              </a:rPr>
              <a:t>hú </a:t>
            </a:r>
            <a:r>
              <a:rPr lang="vi-VN" dirty="0">
                <a:latin typeface="Times New Roman" panose="02020603050405020304" pitchFamily="18" charset="0"/>
                <a:cs typeface="Times New Roman" panose="02020603050405020304" pitchFamily="18" charset="0"/>
              </a:rPr>
              <a:t>ý đến những chỉ số nào sẽ </a:t>
            </a:r>
            <a:r>
              <a:rPr lang="vi-VN" dirty="0" smtClean="0">
                <a:latin typeface="Times New Roman" panose="02020603050405020304" pitchFamily="18" charset="0"/>
                <a:cs typeface="Times New Roman" panose="02020603050405020304" pitchFamily="18" charset="0"/>
              </a:rPr>
              <a:t>giúp</a:t>
            </a:r>
            <a:r>
              <a:rPr lang="en-US" dirty="0" smtClean="0">
                <a:latin typeface="Times New Roman" panose="02020603050405020304" pitchFamily="18" charset="0"/>
                <a:cs typeface="Times New Roman" panose="02020603050405020304" pitchFamily="18" charset="0"/>
              </a:rPr>
              <a:t> ta</a:t>
            </a:r>
            <a:r>
              <a:rPr lang="vi-VN" dirty="0" smtClean="0">
                <a:latin typeface="Times New Roman" panose="02020603050405020304" pitchFamily="18" charset="0"/>
                <a:cs typeface="Times New Roman" panose="02020603050405020304" pitchFamily="18" charset="0"/>
              </a:rPr>
              <a:t> có </a:t>
            </a:r>
            <a:r>
              <a:rPr lang="vi-VN" dirty="0">
                <a:latin typeface="Times New Roman" panose="02020603050405020304" pitchFamily="18" charset="0"/>
                <a:cs typeface="Times New Roman" panose="02020603050405020304" pitchFamily="18" charset="0"/>
              </a:rPr>
              <a:t>ý tưởng về cách đánh giá dự án máy học của mình.</a:t>
            </a:r>
          </a:p>
          <a:p>
            <a:pPr marL="0" indent="0" algn="just">
              <a:lnSpc>
                <a:spcPct val="150000"/>
              </a:lnSpc>
              <a:buNone/>
            </a:pPr>
            <a:endParaRPr lang="en-US" altLang="en-US" b="1" dirty="0" smtClean="0">
              <a:solidFill>
                <a:schemeClr val="tx1"/>
              </a:solidFill>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87630125"/>
              </p:ext>
            </p:extLst>
          </p:nvPr>
        </p:nvGraphicFramePr>
        <p:xfrm>
          <a:off x="542924" y="4563632"/>
          <a:ext cx="10753725" cy="1554480"/>
        </p:xfrm>
        <a:graphic>
          <a:graphicData uri="http://schemas.openxmlformats.org/drawingml/2006/table">
            <a:tbl>
              <a:tblPr/>
              <a:tblGrid>
                <a:gridCol w="3584575"/>
                <a:gridCol w="3584575"/>
                <a:gridCol w="3584575"/>
              </a:tblGrid>
              <a:tr h="0">
                <a:tc>
                  <a:txBody>
                    <a:bodyPr/>
                    <a:lstStyle/>
                    <a:p>
                      <a:pPr algn="ctr"/>
                      <a:r>
                        <a:rPr lang="en-US" b="1" dirty="0">
                          <a:effectLst/>
                          <a:latin typeface="Times New Roman" panose="02020603050405020304" pitchFamily="18" charset="0"/>
                          <a:cs typeface="Times New Roman" panose="02020603050405020304" pitchFamily="18" charset="0"/>
                        </a:rPr>
                        <a:t>Classification</a:t>
                      </a:r>
                    </a:p>
                  </a:txBody>
                  <a:tcPr marL="123825" marR="123825" marT="57150" marB="57150" anchor="ctr">
                    <a:lnL>
                      <a:noFill/>
                    </a:lnL>
                    <a:lnR>
                      <a:noFill/>
                    </a:lnR>
                    <a:lnB>
                      <a:noFill/>
                    </a:lnB>
                    <a:solidFill>
                      <a:srgbClr val="FFFFFF"/>
                    </a:solidFill>
                  </a:tcPr>
                </a:tc>
                <a:tc>
                  <a:txBody>
                    <a:bodyPr/>
                    <a:lstStyle/>
                    <a:p>
                      <a:pPr algn="ctr"/>
                      <a:r>
                        <a:rPr lang="en-US" b="1" dirty="0">
                          <a:effectLst/>
                          <a:latin typeface="Times New Roman" panose="02020603050405020304" pitchFamily="18" charset="0"/>
                          <a:cs typeface="Times New Roman" panose="02020603050405020304" pitchFamily="18" charset="0"/>
                        </a:rPr>
                        <a:t>Regression</a:t>
                      </a:r>
                    </a:p>
                  </a:txBody>
                  <a:tcPr marL="123825" marR="123825" marT="57150" marB="57150" anchor="ctr">
                    <a:lnL>
                      <a:noFill/>
                    </a:lnL>
                    <a:lnR>
                      <a:noFill/>
                    </a:lnR>
                    <a:lnB>
                      <a:noFill/>
                    </a:lnB>
                    <a:solidFill>
                      <a:srgbClr val="FFFFFF"/>
                    </a:solidFill>
                  </a:tcPr>
                </a:tc>
                <a:tc>
                  <a:txBody>
                    <a:bodyPr/>
                    <a:lstStyle/>
                    <a:p>
                      <a:pPr algn="ctr"/>
                      <a:r>
                        <a:rPr lang="en-US" b="1" dirty="0">
                          <a:effectLst/>
                          <a:latin typeface="Times New Roman" panose="02020603050405020304" pitchFamily="18" charset="0"/>
                          <a:cs typeface="Times New Roman" panose="02020603050405020304" pitchFamily="18" charset="0"/>
                        </a:rPr>
                        <a:t>Recommendation</a:t>
                      </a:r>
                    </a:p>
                  </a:txBody>
                  <a:tcPr marL="123825" marR="123825" marT="57150" marB="57150" anchor="ctr">
                    <a:lnL>
                      <a:noFill/>
                    </a:lnL>
                    <a:lnR>
                      <a:noFill/>
                    </a:lnR>
                    <a:lnB>
                      <a:noFill/>
                    </a:lnB>
                    <a:solidFill>
                      <a:srgbClr val="FFFFFF"/>
                    </a:solidFill>
                  </a:tcPr>
                </a:tc>
              </a:tr>
              <a:tr h="0">
                <a:tc>
                  <a:txBody>
                    <a:bodyPr/>
                    <a:lstStyle/>
                    <a:p>
                      <a:pPr algn="just"/>
                      <a:r>
                        <a:rPr lang="en-US" dirty="0">
                          <a:effectLst/>
                          <a:latin typeface="Times New Roman" panose="02020603050405020304" pitchFamily="18" charset="0"/>
                          <a:cs typeface="Times New Roman" panose="02020603050405020304" pitchFamily="18" charset="0"/>
                        </a:rPr>
                        <a:t>Accuracy</a:t>
                      </a:r>
                    </a:p>
                  </a:txBody>
                  <a:tcPr marL="123825" marR="123825" marT="57150" marB="57150" anchor="ctr">
                    <a:lnL>
                      <a:noFill/>
                    </a:lnL>
                    <a:lnR>
                      <a:noFill/>
                    </a:lnR>
                    <a:lnT>
                      <a:noFill/>
                    </a:lnT>
                    <a:lnB>
                      <a:noFill/>
                    </a:lnB>
                    <a:solidFill>
                      <a:srgbClr val="FFFFFF"/>
                    </a:solidFill>
                  </a:tcPr>
                </a:tc>
                <a:tc>
                  <a:txBody>
                    <a:bodyPr/>
                    <a:lstStyle/>
                    <a:p>
                      <a:pPr algn="just"/>
                      <a:r>
                        <a:rPr lang="en-US" dirty="0">
                          <a:effectLst/>
                          <a:latin typeface="Times New Roman" panose="02020603050405020304" pitchFamily="18" charset="0"/>
                          <a:cs typeface="Times New Roman" panose="02020603050405020304" pitchFamily="18" charset="0"/>
                        </a:rPr>
                        <a:t>Mean Absolute Error (MAE)</a:t>
                      </a:r>
                    </a:p>
                  </a:txBody>
                  <a:tcPr marL="123825" marR="123825" marT="57150" marB="57150" anchor="ctr">
                    <a:lnL>
                      <a:noFill/>
                    </a:lnL>
                    <a:lnR>
                      <a:noFill/>
                    </a:lnR>
                    <a:lnT>
                      <a:noFill/>
                    </a:lnT>
                    <a:lnB>
                      <a:noFill/>
                    </a:lnB>
                    <a:solidFill>
                      <a:srgbClr val="FFFFFF"/>
                    </a:solidFill>
                  </a:tcPr>
                </a:tc>
                <a:tc>
                  <a:txBody>
                    <a:bodyPr/>
                    <a:lstStyle/>
                    <a:p>
                      <a:pPr algn="just"/>
                      <a:r>
                        <a:rPr lang="en-US">
                          <a:effectLst/>
                          <a:latin typeface="Times New Roman" panose="02020603050405020304" pitchFamily="18" charset="0"/>
                          <a:cs typeface="Times New Roman" panose="02020603050405020304" pitchFamily="18" charset="0"/>
                        </a:rPr>
                        <a:t>Precision at K</a:t>
                      </a:r>
                    </a:p>
                  </a:txBody>
                  <a:tcPr marL="123825" marR="123825" marT="57150" marB="57150" anchor="ctr">
                    <a:lnL>
                      <a:noFill/>
                    </a:lnL>
                    <a:lnR>
                      <a:noFill/>
                    </a:lnR>
                    <a:lnT>
                      <a:noFill/>
                    </a:lnT>
                    <a:lnB>
                      <a:noFill/>
                    </a:lnB>
                    <a:solidFill>
                      <a:srgbClr val="FFFFFF"/>
                    </a:solidFill>
                  </a:tcPr>
                </a:tc>
              </a:tr>
              <a:tr h="0">
                <a:tc>
                  <a:txBody>
                    <a:bodyPr/>
                    <a:lstStyle/>
                    <a:p>
                      <a:pPr algn="just"/>
                      <a:r>
                        <a:rPr lang="en-US">
                          <a:effectLst/>
                          <a:latin typeface="Times New Roman" panose="02020603050405020304" pitchFamily="18" charset="0"/>
                          <a:cs typeface="Times New Roman" panose="02020603050405020304" pitchFamily="18" charset="0"/>
                        </a:rPr>
                        <a:t>Precision</a:t>
                      </a:r>
                    </a:p>
                  </a:txBody>
                  <a:tcPr marL="123825" marR="123825" marT="57150" marB="57150" anchor="ctr">
                    <a:lnL>
                      <a:noFill/>
                    </a:lnL>
                    <a:lnR>
                      <a:noFill/>
                    </a:lnR>
                    <a:lnT>
                      <a:noFill/>
                    </a:lnT>
                    <a:lnB>
                      <a:noFill/>
                    </a:lnB>
                    <a:solidFill>
                      <a:srgbClr val="FFFFFF"/>
                    </a:solidFill>
                  </a:tcPr>
                </a:tc>
                <a:tc>
                  <a:txBody>
                    <a:bodyPr/>
                    <a:lstStyle/>
                    <a:p>
                      <a:pPr algn="just"/>
                      <a:r>
                        <a:rPr lang="en-US">
                          <a:effectLst/>
                          <a:latin typeface="Times New Roman" panose="02020603050405020304" pitchFamily="18" charset="0"/>
                          <a:cs typeface="Times New Roman" panose="02020603050405020304" pitchFamily="18" charset="0"/>
                        </a:rPr>
                        <a:t>Mean Squared Error (MSE)</a:t>
                      </a:r>
                    </a:p>
                  </a:txBody>
                  <a:tcPr marL="123825" marR="123825" marT="57150" marB="57150" anchor="ctr">
                    <a:lnL>
                      <a:noFill/>
                    </a:lnL>
                    <a:lnR>
                      <a:noFill/>
                    </a:lnR>
                    <a:lnT>
                      <a:noFill/>
                    </a:lnT>
                    <a:lnB>
                      <a:noFill/>
                    </a:lnB>
                    <a:solidFill>
                      <a:srgbClr val="FFFFFF"/>
                    </a:solidFill>
                  </a:tcPr>
                </a:tc>
                <a:tc>
                  <a:txBody>
                    <a:bodyPr/>
                    <a:lstStyle/>
                    <a:p>
                      <a:pPr algn="just"/>
                      <a:endParaRPr lang="en-US" dirty="0">
                        <a:effectLst/>
                        <a:latin typeface="Times New Roman" panose="02020603050405020304" pitchFamily="18" charset="0"/>
                        <a:cs typeface="Times New Roman" panose="02020603050405020304" pitchFamily="18" charset="0"/>
                      </a:endParaRPr>
                    </a:p>
                  </a:txBody>
                  <a:tcPr marL="123825" marR="123825" marT="57150" marB="57150" anchor="ctr">
                    <a:lnL>
                      <a:noFill/>
                    </a:lnL>
                    <a:lnR>
                      <a:noFill/>
                    </a:lnR>
                    <a:lnT>
                      <a:noFill/>
                    </a:lnT>
                    <a:lnB>
                      <a:noFill/>
                    </a:lnB>
                    <a:solidFill>
                      <a:srgbClr val="FFFFFF"/>
                    </a:solidFill>
                  </a:tcPr>
                </a:tc>
              </a:tr>
              <a:tr h="0">
                <a:tc>
                  <a:txBody>
                    <a:bodyPr/>
                    <a:lstStyle/>
                    <a:p>
                      <a:pPr algn="just"/>
                      <a:r>
                        <a:rPr lang="en-US" dirty="0">
                          <a:effectLst/>
                          <a:latin typeface="Times New Roman" panose="02020603050405020304" pitchFamily="18" charset="0"/>
                          <a:cs typeface="Times New Roman" panose="02020603050405020304" pitchFamily="18" charset="0"/>
                        </a:rPr>
                        <a:t>Recall</a:t>
                      </a:r>
                    </a:p>
                  </a:txBody>
                  <a:tcPr marL="123825" marR="123825" marT="57150" marB="57150" anchor="ctr">
                    <a:lnL>
                      <a:noFill/>
                    </a:lnL>
                    <a:lnR>
                      <a:noFill/>
                    </a:lnR>
                    <a:lnT>
                      <a:noFill/>
                    </a:lnT>
                    <a:lnB>
                      <a:noFill/>
                    </a:lnB>
                    <a:solidFill>
                      <a:srgbClr val="FFFFFF"/>
                    </a:solidFill>
                  </a:tcPr>
                </a:tc>
                <a:tc>
                  <a:txBody>
                    <a:bodyPr/>
                    <a:lstStyle/>
                    <a:p>
                      <a:pPr algn="just"/>
                      <a:r>
                        <a:rPr lang="en-US">
                          <a:effectLst/>
                          <a:latin typeface="Times New Roman" panose="02020603050405020304" pitchFamily="18" charset="0"/>
                          <a:cs typeface="Times New Roman" panose="02020603050405020304" pitchFamily="18" charset="0"/>
                        </a:rPr>
                        <a:t>Root Mean Squared Error (RMSE)</a:t>
                      </a:r>
                    </a:p>
                  </a:txBody>
                  <a:tcPr marL="123825" marR="123825" marT="57150" marB="57150" anchor="ctr">
                    <a:lnL>
                      <a:noFill/>
                    </a:lnL>
                    <a:lnR>
                      <a:noFill/>
                    </a:lnR>
                    <a:lnT>
                      <a:noFill/>
                    </a:lnT>
                    <a:lnB>
                      <a:noFill/>
                    </a:lnB>
                    <a:solidFill>
                      <a:srgbClr val="FFFFFF"/>
                    </a:solidFill>
                  </a:tcPr>
                </a:tc>
                <a:tc>
                  <a:txBody>
                    <a:bodyPr/>
                    <a:lstStyle/>
                    <a:p>
                      <a:pPr algn="just"/>
                      <a:endParaRPr lang="en-US" dirty="0">
                        <a:latin typeface="Times New Roman" panose="02020603050405020304" pitchFamily="18" charset="0"/>
                        <a:cs typeface="Times New Roman" panose="02020603050405020304" pitchFamily="18" charset="0"/>
                      </a:endParaRPr>
                    </a:p>
                  </a:txBody>
                  <a:tcPr>
                    <a:lnL>
                      <a:noFill/>
                    </a:lnL>
                    <a:lnT>
                      <a:noFill/>
                    </a:lnT>
                  </a:tcPr>
                </a:tc>
              </a:tr>
            </a:tbl>
          </a:graphicData>
        </a:graphic>
      </p:graphicFrame>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71421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latin typeface="Times New Roman" panose="02020603050405020304" pitchFamily="18" charset="0"/>
                <a:cs typeface="Times New Roman" panose="02020603050405020304" pitchFamily="18" charset="0"/>
              </a:rPr>
              <a:t>Quy trình thực hiện một dự án học </a:t>
            </a:r>
            <a:r>
              <a:rPr lang="vi-VN" altLang="en-US" b="1" dirty="0" smtClean="0">
                <a:solidFill>
                  <a:schemeClr val="tx1"/>
                </a:solidFill>
                <a:latin typeface="Times New Roman" panose="02020603050405020304" pitchFamily="18" charset="0"/>
                <a:cs typeface="Times New Roman" panose="02020603050405020304" pitchFamily="18" charset="0"/>
              </a:rPr>
              <a:t>máy</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a:lnSpc>
                <a:spcPct val="150000"/>
              </a:lnSpc>
              <a:spcBef>
                <a:spcPts val="0"/>
              </a:spcBef>
            </a:pPr>
            <a:r>
              <a:rPr lang="vi-VN" b="1" dirty="0">
                <a:latin typeface="Times New Roman" panose="02020603050405020304" pitchFamily="18" charset="0"/>
                <a:cs typeface="Times New Roman" panose="02020603050405020304" pitchFamily="18" charset="0"/>
              </a:rPr>
              <a:t>Bước 4: Tính năng</a:t>
            </a:r>
          </a:p>
          <a:p>
            <a:pPr marL="0" indent="0" algn="just">
              <a:lnSpc>
                <a:spcPct val="150000"/>
              </a:lnSpc>
              <a:spcBef>
                <a:spcPts val="0"/>
              </a:spcBef>
              <a:buNone/>
            </a:pPr>
            <a:r>
              <a:rPr lang="en-US" altLang="en-US" dirty="0" err="1">
                <a:solidFill>
                  <a:schemeClr val="tx1"/>
                </a:solidFill>
                <a:latin typeface="Times New Roman" panose="02020603050405020304" pitchFamily="18" charset="0"/>
                <a:cs typeface="Times New Roman" panose="02020603050405020304" pitchFamily="18" charset="0"/>
              </a:rPr>
              <a:t>Dữ</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liệu</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của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bạn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có</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những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tính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năng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nào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và</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bạn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có</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thể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sử</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dụng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tính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năng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nào</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để</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xây</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dựng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mô</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hình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của</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mình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biến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tính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năng</a:t>
            </a:r>
            <a:r>
              <a:rPr lang="en-US" altLang="en-US" dirty="0">
                <a:solidFill>
                  <a:schemeClr val="tx1"/>
                </a:solidFill>
                <a:latin typeface="Times New Roman" panose="02020603050405020304" pitchFamily="18" charset="0"/>
                <a:cs typeface="Times New Roman" panose="02020603050405020304" pitchFamily="18" charset="0"/>
              </a:rPr>
              <a:t> → </a:t>
            </a:r>
            <a:r>
              <a:rPr lang="en-US" altLang="en-US" dirty="0" err="1" smtClean="0">
                <a:solidFill>
                  <a:schemeClr val="tx1"/>
                </a:solidFill>
                <a:latin typeface="Times New Roman" panose="02020603050405020304" pitchFamily="18" charset="0"/>
                <a:cs typeface="Times New Roman" panose="02020603050405020304" pitchFamily="18" charset="0"/>
              </a:rPr>
              <a:t>mẫu</a:t>
            </a:r>
            <a:endParaRPr lang="en-US" altLang="en-US"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Tính</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năng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số</a:t>
            </a:r>
            <a:endParaRPr lang="en-US" altLang="en-US"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altLang="en-US" dirty="0" smtClean="0">
                <a:solidFill>
                  <a:schemeClr val="tx1"/>
                </a:solidFill>
                <a:latin typeface="Times New Roman" panose="02020603050405020304" pitchFamily="18" charset="0"/>
                <a:cs typeface="Times New Roman" panose="02020603050405020304" pitchFamily="18" charset="0"/>
              </a:rPr>
              <a:t>+ </a:t>
            </a:r>
            <a:r>
              <a:rPr lang="en-US" altLang="en-US" dirty="0" err="1" smtClean="0">
                <a:solidFill>
                  <a:schemeClr val="tx1"/>
                </a:solidFill>
                <a:latin typeface="Times New Roman" panose="02020603050405020304" pitchFamily="18" charset="0"/>
                <a:cs typeface="Times New Roman" panose="02020603050405020304" pitchFamily="18" charset="0"/>
              </a:rPr>
              <a:t>Tính</a:t>
            </a:r>
            <a:r>
              <a:rPr lang="en-US" altLang="en-US" dirty="0" smtClean="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năng</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phân</a:t>
            </a:r>
            <a:r>
              <a:rPr lang="en-US" altLang="en-US" dirty="0">
                <a:solidFill>
                  <a:schemeClr val="tx1"/>
                </a:solidFill>
                <a:latin typeface="Times New Roman" panose="02020603050405020304" pitchFamily="18" charset="0"/>
                <a:cs typeface="Times New Roman" panose="02020603050405020304" pitchFamily="18" charset="0"/>
              </a:rPr>
              <a:t> </a:t>
            </a:r>
            <a:r>
              <a:rPr lang="en-US" altLang="en-US" dirty="0" err="1">
                <a:solidFill>
                  <a:schemeClr val="tx1"/>
                </a:solidFill>
                <a:latin typeface="Times New Roman" panose="02020603050405020304" pitchFamily="18" charset="0"/>
                <a:cs typeface="Times New Roman" panose="02020603050405020304" pitchFamily="18" charset="0"/>
              </a:rPr>
              <a:t>loại</a:t>
            </a:r>
            <a:endParaRPr lang="en-US" altLang="en-US" dirty="0" smtClean="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50318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Quy trình thực hiện một dự án học </a:t>
            </a:r>
            <a:r>
              <a:rPr lang="vi-VN" altLang="en-US" b="1" dirty="0" smtClean="0">
                <a:solidFill>
                  <a:schemeClr val="tx1"/>
                </a:solidFill>
                <a:cs typeface="Times New Roman" panose="02020603050405020304" pitchFamily="18" charset="0"/>
              </a:rPr>
              <a:t>máy</a:t>
            </a:r>
            <a:endParaRPr lang="en-US" altLang="en-US" b="1" dirty="0" smtClean="0">
              <a:solidFill>
                <a:schemeClr val="tx1"/>
              </a:solidFill>
              <a:cs typeface="Times New Roman" panose="02020603050405020304" pitchFamily="18" charset="0"/>
            </a:endParaRPr>
          </a:p>
          <a:p>
            <a:r>
              <a:rPr lang="vi-VN" b="1" dirty="0"/>
              <a:t>Bước 5: Mô </a:t>
            </a:r>
            <a:r>
              <a:rPr lang="vi-VN" b="1" dirty="0" smtClean="0"/>
              <a:t>hình</a:t>
            </a:r>
            <a:endParaRPr lang="en-US" b="1" dirty="0" smtClean="0"/>
          </a:p>
          <a:p>
            <a:pPr marL="0" indent="0">
              <a:buNone/>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Tách</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liệu</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Tìm </a:t>
            </a:r>
            <a:r>
              <a:rPr lang="vi-VN" dirty="0">
                <a:latin typeface="Times New Roman" panose="02020603050405020304" pitchFamily="18" charset="0"/>
                <a:cs typeface="Times New Roman" panose="02020603050405020304" pitchFamily="18" charset="0"/>
              </a:rPr>
              <a:t>ra các mô hình phù hợp cho các vấn đề </a:t>
            </a:r>
            <a:endParaRPr lang="en-US" dirty="0" smtClean="0">
              <a:latin typeface="Times New Roman" panose="02020603050405020304" pitchFamily="18" charset="0"/>
              <a:cs typeface="Times New Roman" panose="02020603050405020304" pitchFamily="18" charset="0"/>
            </a:endParaRPr>
          </a:p>
          <a:p>
            <a:pPr lvl="1"/>
            <a:r>
              <a:rPr lang="vi-VN" dirty="0">
                <a:latin typeface="Times New Roman" panose="02020603050405020304" pitchFamily="18" charset="0"/>
                <a:cs typeface="Times New Roman" panose="02020603050405020304" pitchFamily="18" charset="0"/>
              </a:rPr>
              <a:t>Mục tiêu: Giảm thiểu thời gian giữa các thử nghiệm</a:t>
            </a:r>
          </a:p>
          <a:p>
            <a:pPr lvl="2"/>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Bắt </a:t>
            </a:r>
            <a:r>
              <a:rPr lang="vi-VN" sz="2400" dirty="0">
                <a:latin typeface="Times New Roman" panose="02020603050405020304" pitchFamily="18" charset="0"/>
                <a:cs typeface="Times New Roman" panose="02020603050405020304" pitchFamily="18" charset="0"/>
              </a:rPr>
              <a:t>đầu với quy mô nhỏ và tăng thêm độ phức tạp </a:t>
            </a:r>
            <a:endParaRPr lang="en-US" sz="2400" dirty="0">
              <a:latin typeface="Times New Roman" panose="02020603050405020304" pitchFamily="18" charset="0"/>
              <a:cs typeface="Times New Roman" panose="02020603050405020304" pitchFamily="18" charset="0"/>
            </a:endParaRPr>
          </a:p>
          <a:p>
            <a:pPr lvl="2"/>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Chọn </a:t>
            </a:r>
            <a:r>
              <a:rPr lang="vi-VN" sz="2400" dirty="0">
                <a:latin typeface="Times New Roman" panose="02020603050405020304" pitchFamily="18" charset="0"/>
                <a:cs typeface="Times New Roman" panose="02020603050405020304" pitchFamily="18" charset="0"/>
              </a:rPr>
              <a:t>các mô hình ít phức tạp hơn để bắt đầu </a:t>
            </a:r>
            <a:r>
              <a:rPr lang="vi-VN" sz="2400" dirty="0" smtClean="0">
                <a:latin typeface="Times New Roman" panose="02020603050405020304" pitchFamily="18" charset="0"/>
                <a:cs typeface="Times New Roman" panose="02020603050405020304" pitchFamily="18" charset="0"/>
              </a:rPr>
              <a:t>trước</a:t>
            </a:r>
            <a:endParaRPr lang="vi-VN" sz="2400"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6148" name="Picture 4"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9488" y="2174664"/>
            <a:ext cx="64579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1439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Quy trình thực hiện một dự án học </a:t>
            </a:r>
            <a:r>
              <a:rPr lang="vi-VN" altLang="en-US" b="1" dirty="0" smtClean="0">
                <a:solidFill>
                  <a:schemeClr val="tx1"/>
                </a:solidFill>
                <a:cs typeface="Times New Roman" panose="02020603050405020304" pitchFamily="18" charset="0"/>
              </a:rPr>
              <a:t>máy</a:t>
            </a:r>
            <a:endParaRPr lang="en-US" altLang="en-US" b="1" dirty="0" smtClean="0">
              <a:solidFill>
                <a:schemeClr val="tx1"/>
              </a:solidFill>
              <a:cs typeface="Times New Roman" panose="02020603050405020304" pitchFamily="18" charset="0"/>
            </a:endParaRPr>
          </a:p>
          <a:p>
            <a:r>
              <a:rPr lang="vi-VN" b="1" dirty="0"/>
              <a:t>Bước 6: Thử nghiệm</a:t>
            </a:r>
          </a:p>
          <a:p>
            <a:r>
              <a:rPr lang="vi-VN" dirty="0"/>
              <a:t>Làm thế nào để cải thiện hoặc những gì có thể làm tốt hơn?</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57621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Thiết lập Môi trường Dự </a:t>
            </a:r>
            <a:r>
              <a:rPr lang="vi-VN" altLang="en-US" b="1" dirty="0" smtClean="0">
                <a:solidFill>
                  <a:schemeClr val="tx1"/>
                </a:solidFill>
                <a:cs typeface="Times New Roman" panose="02020603050405020304" pitchFamily="18" charset="0"/>
              </a:rPr>
              <a:t>án</a:t>
            </a:r>
            <a:endParaRPr lang="en-US" altLang="en-US" b="1" dirty="0" smtClean="0">
              <a:solidFill>
                <a:schemeClr val="tx1"/>
              </a:solidFill>
              <a:cs typeface="Times New Roman" panose="02020603050405020304" pitchFamily="18" charset="0"/>
            </a:endParaRPr>
          </a:p>
          <a:p>
            <a:pPr marL="0" indent="0" algn="just">
              <a:lnSpc>
                <a:spcPct val="150000"/>
              </a:lnSpc>
              <a:buNone/>
            </a:pPr>
            <a:endParaRPr lang="vi-VN" dirty="0"/>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42" name="Picture 2" descr="Ảnh chụp màn hình 2021-06-24 lúc 23 00 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105" y="2440700"/>
            <a:ext cx="11584749" cy="2829799"/>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5"/>
          <p:cNvSpPr txBox="1">
            <a:spLocks/>
          </p:cNvSpPr>
          <p:nvPr/>
        </p:nvSpPr>
        <p:spPr>
          <a:xfrm>
            <a:off x="1725749" y="4058834"/>
            <a:ext cx="1474651" cy="204966"/>
          </a:xfrm>
          <a:prstGeom prst="rect">
            <a:avLst/>
          </a:prstGeom>
        </p:spPr>
        <p:txBody>
          <a:bodyPr vert="horz" lIns="91440" tIns="45720" rIns="91440" bIns="45720" rtlCol="0" anchor="ctr"/>
          <a:lstStyle>
            <a:defPPr>
              <a:defRPr lang="en-US"/>
            </a:defPPr>
            <a:lvl1pPr marL="0" algn="l" defTabSz="914400" rtl="0" eaLnBrk="1" latinLnBrk="0" hangingPunct="1">
              <a:defRPr sz="950" kern="1200" cap="all" baseline="0">
                <a:solidFill>
                  <a:schemeClr val="tx1">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smtClean="0">
                <a:latin typeface="Times New Roman" panose="02020603050405020304" pitchFamily="18" charset="0"/>
                <a:cs typeface="Times New Roman" panose="02020603050405020304" pitchFamily="18" charset="0"/>
              </a:rPr>
              <a:t>Python 3.1x</a:t>
            </a:r>
            <a:endParaRPr lang="en-US" sz="1200" dirty="0">
              <a:latin typeface="Times New Roman" panose="02020603050405020304" pitchFamily="18" charset="0"/>
              <a:cs typeface="Times New Roman" panose="02020603050405020304" pitchFamily="18" charset="0"/>
            </a:endParaRPr>
          </a:p>
        </p:txBody>
      </p:sp>
      <p:sp>
        <p:nvSpPr>
          <p:cNvPr id="10" name="Footer Placeholder 5"/>
          <p:cNvSpPr txBox="1">
            <a:spLocks/>
          </p:cNvSpPr>
          <p:nvPr/>
        </p:nvSpPr>
        <p:spPr>
          <a:xfrm>
            <a:off x="10606603" y="6256822"/>
            <a:ext cx="1474651" cy="160653"/>
          </a:xfrm>
          <a:prstGeom prst="rect">
            <a:avLst/>
          </a:prstGeom>
        </p:spPr>
        <p:txBody>
          <a:bodyPr vert="horz" lIns="91440" tIns="45720" rIns="91440" bIns="45720" rtlCol="0" anchor="ctr"/>
          <a:lstStyle>
            <a:defPPr>
              <a:defRPr lang="en-US"/>
            </a:defPPr>
            <a:lvl1pPr marL="0" algn="l" defTabSz="914400" rtl="0" eaLnBrk="1" latinLnBrk="0" hangingPunct="1">
              <a:defRPr sz="950" kern="1200" cap="all" baseline="0">
                <a:solidFill>
                  <a:schemeClr val="tx1">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By code </a:t>
            </a:r>
            <a:r>
              <a:rPr lang="en-US" dirty="0" err="1" smtClean="0"/>
              <a:t>xplore</a:t>
            </a:r>
            <a:endParaRPr lang="en-US" dirty="0"/>
          </a:p>
        </p:txBody>
      </p:sp>
      <p:sp>
        <p:nvSpPr>
          <p:cNvPr id="11" name="Footer Placeholder 5"/>
          <p:cNvSpPr txBox="1">
            <a:spLocks/>
          </p:cNvSpPr>
          <p:nvPr/>
        </p:nvSpPr>
        <p:spPr>
          <a:xfrm>
            <a:off x="7021649" y="4756810"/>
            <a:ext cx="1474651" cy="204966"/>
          </a:xfrm>
          <a:prstGeom prst="rect">
            <a:avLst/>
          </a:prstGeom>
        </p:spPr>
        <p:txBody>
          <a:bodyPr vert="horz" lIns="91440" tIns="45720" rIns="91440" bIns="45720" rtlCol="0" anchor="ctr"/>
          <a:lstStyle>
            <a:defPPr>
              <a:defRPr lang="en-US"/>
            </a:defPPr>
            <a:lvl1pPr marL="0" algn="l" defTabSz="914400" rtl="0" eaLnBrk="1" latinLnBrk="0" hangingPunct="1">
              <a:defRPr sz="950" kern="1200" cap="all" baseline="0">
                <a:solidFill>
                  <a:schemeClr val="tx1">
                    <a:alpha val="8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err="1" smtClean="0">
                <a:latin typeface="Times New Roman" panose="02020603050405020304" pitchFamily="18" charset="0"/>
                <a:cs typeface="Times New Roman" panose="02020603050405020304" pitchFamily="18" charset="0"/>
              </a:rPr>
              <a:t>Pycharm</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9906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1.1 </a:t>
            </a:r>
            <a:r>
              <a:rPr lang="en-US" dirty="0" err="1"/>
              <a:t>Khái</a:t>
            </a:r>
            <a:r>
              <a:rPr lang="en-US" dirty="0"/>
              <a:t> </a:t>
            </a:r>
            <a:r>
              <a:rPr lang="en-US" dirty="0" err="1" smtClean="0"/>
              <a:t>Niệm</a:t>
            </a:r>
            <a:r>
              <a:rPr lang="en-US" dirty="0" smtClean="0"/>
              <a:t> AI</a:t>
            </a:r>
            <a:endParaRPr lang="en-US" dirty="0"/>
          </a:p>
        </p:txBody>
      </p:sp>
      <p:sp>
        <p:nvSpPr>
          <p:cNvPr id="3" name="Content Placeholder 2"/>
          <p:cNvSpPr>
            <a:spLocks noGrp="1"/>
          </p:cNvSpPr>
          <p:nvPr>
            <p:ph idx="1"/>
          </p:nvPr>
        </p:nvSpPr>
        <p:spPr>
          <a:xfrm>
            <a:off x="419100" y="1910080"/>
            <a:ext cx="11379200" cy="4719320"/>
          </a:xfrm>
        </p:spPr>
        <p:txBody>
          <a:bodyPr>
            <a:normAutofit/>
          </a:bodyPr>
          <a:lstStyle/>
          <a:p>
            <a:pPr marL="0" indent="0" algn="just">
              <a:buNone/>
            </a:pPr>
            <a:endParaRPr lang="vi-VN" dirty="0"/>
          </a:p>
          <a:p>
            <a:pPr marL="0" indent="0" algn="just">
              <a:lnSpc>
                <a:spcPct val="150000"/>
              </a:lnSpc>
              <a:buNone/>
            </a:pPr>
            <a:endParaRPr lang="en-US" altLang="en-US" sz="2800" dirty="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
        <p:nvSpPr>
          <p:cNvPr id="5" name="Rectangle 4"/>
          <p:cNvSpPr/>
          <p:nvPr/>
        </p:nvSpPr>
        <p:spPr>
          <a:xfrm>
            <a:off x="2476500" y="5800500"/>
            <a:ext cx="7035800" cy="369332"/>
          </a:xfrm>
          <a:prstGeom prst="rect">
            <a:avLst/>
          </a:prstGeom>
        </p:spPr>
        <p:txBody>
          <a:bodyPr wrap="square">
            <a:spAutoFit/>
          </a:bodyPr>
          <a:lstStyle/>
          <a:p>
            <a:r>
              <a:rPr lang="en-US" dirty="0" err="1">
                <a:solidFill>
                  <a:srgbClr val="555555"/>
                </a:solidFill>
                <a:latin typeface="Arial" panose="020B0604020202020204" pitchFamily="34" charset="0"/>
              </a:rPr>
              <a:t>Mối</a:t>
            </a:r>
            <a:r>
              <a:rPr lang="en-US" dirty="0">
                <a:solidFill>
                  <a:srgbClr val="555555"/>
                </a:solidFill>
                <a:latin typeface="Arial" panose="020B0604020202020204" pitchFamily="34" charset="0"/>
              </a:rPr>
              <a:t> </a:t>
            </a:r>
            <a:r>
              <a:rPr lang="en-US" dirty="0" err="1">
                <a:solidFill>
                  <a:srgbClr val="555555"/>
                </a:solidFill>
                <a:latin typeface="Arial" panose="020B0604020202020204" pitchFamily="34" charset="0"/>
              </a:rPr>
              <a:t>quan</a:t>
            </a:r>
            <a:r>
              <a:rPr lang="en-US" dirty="0">
                <a:solidFill>
                  <a:srgbClr val="555555"/>
                </a:solidFill>
                <a:latin typeface="Arial" panose="020B0604020202020204" pitchFamily="34" charset="0"/>
              </a:rPr>
              <a:t> </a:t>
            </a:r>
            <a:r>
              <a:rPr lang="en-US" dirty="0" err="1">
                <a:solidFill>
                  <a:srgbClr val="555555"/>
                </a:solidFill>
                <a:latin typeface="Arial" panose="020B0604020202020204" pitchFamily="34" charset="0"/>
              </a:rPr>
              <a:t>hệ</a:t>
            </a:r>
            <a:r>
              <a:rPr lang="en-US" dirty="0">
                <a:solidFill>
                  <a:srgbClr val="555555"/>
                </a:solidFill>
                <a:latin typeface="Arial" panose="020B0604020202020204" pitchFamily="34" charset="0"/>
              </a:rPr>
              <a:t> </a:t>
            </a:r>
            <a:r>
              <a:rPr lang="en-US" dirty="0" err="1">
                <a:solidFill>
                  <a:srgbClr val="555555"/>
                </a:solidFill>
                <a:latin typeface="Arial" panose="020B0604020202020204" pitchFamily="34" charset="0"/>
              </a:rPr>
              <a:t>giữa</a:t>
            </a:r>
            <a:r>
              <a:rPr lang="en-US" dirty="0">
                <a:solidFill>
                  <a:srgbClr val="555555"/>
                </a:solidFill>
                <a:latin typeface="Arial" panose="020B0604020202020204" pitchFamily="34" charset="0"/>
              </a:rPr>
              <a:t> AI, Machine Learning </a:t>
            </a:r>
            <a:r>
              <a:rPr lang="en-US" dirty="0" err="1">
                <a:solidFill>
                  <a:srgbClr val="555555"/>
                </a:solidFill>
                <a:latin typeface="Arial" panose="020B0604020202020204" pitchFamily="34" charset="0"/>
              </a:rPr>
              <a:t>và</a:t>
            </a:r>
            <a:r>
              <a:rPr lang="en-US" dirty="0">
                <a:solidFill>
                  <a:srgbClr val="555555"/>
                </a:solidFill>
                <a:latin typeface="Arial" panose="020B0604020202020204" pitchFamily="34" charset="0"/>
              </a:rPr>
              <a:t> Deep Learning.</a:t>
            </a:r>
            <a:endParaRPr lang="en-US" dirty="0"/>
          </a:p>
        </p:txBody>
      </p:sp>
      <p:pic>
        <p:nvPicPr>
          <p:cNvPr id="1028" name="Picture 4" descr="https://machinelearningcoban.com/assets/introduce/aimld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6475" y="1578541"/>
            <a:ext cx="6689725" cy="4255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101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Các phương </a:t>
            </a:r>
            <a:r>
              <a:rPr lang="vi-VN" altLang="en-US" b="1" dirty="0">
                <a:solidFill>
                  <a:schemeClr val="tx1"/>
                </a:solidFill>
                <a:latin typeface="+mj-lt"/>
                <a:cs typeface="Times New Roman" panose="02020603050405020304" pitchFamily="18" charset="0"/>
              </a:rPr>
              <a:t>pháp </a:t>
            </a:r>
            <a:r>
              <a:rPr lang="vi-VN" altLang="en-US" b="1" dirty="0">
                <a:solidFill>
                  <a:schemeClr val="tx1"/>
                </a:solidFill>
                <a:latin typeface="Times New Roman" panose="02020603050405020304" pitchFamily="18" charset="0"/>
                <a:cs typeface="Times New Roman" panose="02020603050405020304" pitchFamily="18" charset="0"/>
              </a:rPr>
              <a:t>đánh </a:t>
            </a:r>
            <a:r>
              <a:rPr lang="vi-VN" altLang="en-US" b="1" dirty="0" smtClean="0">
                <a:solidFill>
                  <a:schemeClr val="tx1"/>
                </a:solidFill>
                <a:latin typeface="Times New Roman" panose="02020603050405020304" pitchFamily="18" charset="0"/>
                <a:cs typeface="Times New Roman" panose="02020603050405020304" pitchFamily="18" charset="0"/>
              </a:rPr>
              <a:t>giá</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mô</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hình</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xây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Machine Learning,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sánh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buNone/>
            </a:pPr>
            <a:r>
              <a:rPr lang="vi-VN" dirty="0"/>
              <a:t>Đánh giá mô hình giúp </a:t>
            </a:r>
            <a:r>
              <a:rPr lang="vi-VN" dirty="0" smtClean="0"/>
              <a:t>lựa </a:t>
            </a:r>
            <a:r>
              <a:rPr lang="vi-VN" dirty="0"/>
              <a:t>chọn được mô hình phù hợp nhất đối với bài </a:t>
            </a:r>
            <a:r>
              <a:rPr lang="vi-VN" dirty="0" smtClean="0"/>
              <a:t>toán. </a:t>
            </a:r>
            <a:r>
              <a:rPr lang="vi-VN" dirty="0"/>
              <a:t>Tuy nhiên để tìm được thước đo đánh giá mô hình phù hợp thì </a:t>
            </a:r>
            <a:r>
              <a:rPr lang="vi-VN" dirty="0" smtClean="0"/>
              <a:t>cần </a:t>
            </a:r>
            <a:r>
              <a:rPr lang="vi-VN" dirty="0"/>
              <a:t>phải </a:t>
            </a:r>
            <a:r>
              <a:rPr lang="vi-VN" dirty="0">
                <a:solidFill>
                  <a:srgbClr val="FF0000"/>
                </a:solidFill>
              </a:rPr>
              <a:t>hiểu về ý nghĩa, bản chất và trường hợp áp dụng của từng thước đo</a:t>
            </a:r>
            <a:r>
              <a:rPr lang="vi-VN" dirty="0"/>
              <a:t>.</a:t>
            </a:r>
            <a:endParaRPr lang="vi-VN" b="1"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56144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Phân</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loại</a:t>
            </a:r>
            <a:r>
              <a:rPr lang="vi-VN"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latin typeface="Times New Roman" panose="02020603050405020304" pitchFamily="18" charset="0"/>
                <a:cs typeface="Times New Roman" panose="02020603050405020304" pitchFamily="18" charset="0"/>
              </a:rPr>
              <a:t>phương </a:t>
            </a:r>
            <a:r>
              <a:rPr lang="vi-VN" altLang="en-US" b="1" dirty="0">
                <a:solidFill>
                  <a:schemeClr val="tx1"/>
                </a:solidFill>
                <a:latin typeface="+mj-lt"/>
                <a:cs typeface="Times New Roman" panose="02020603050405020304" pitchFamily="18" charset="0"/>
              </a:rPr>
              <a:t>pháp </a:t>
            </a:r>
            <a:r>
              <a:rPr lang="vi-VN" altLang="en-US" b="1" dirty="0">
                <a:solidFill>
                  <a:schemeClr val="tx1"/>
                </a:solidFill>
                <a:latin typeface="Times New Roman" panose="02020603050405020304" pitchFamily="18" charset="0"/>
                <a:cs typeface="Times New Roman" panose="02020603050405020304" pitchFamily="18" charset="0"/>
              </a:rPr>
              <a:t>đánh </a:t>
            </a:r>
            <a:r>
              <a:rPr lang="vi-VN" altLang="en-US" b="1" dirty="0" smtClean="0">
                <a:solidFill>
                  <a:schemeClr val="tx1"/>
                </a:solidFill>
                <a:latin typeface="Times New Roman" panose="02020603050405020304" pitchFamily="18" charset="0"/>
                <a:cs typeface="Times New Roman" panose="02020603050405020304" pitchFamily="18" charset="0"/>
              </a:rPr>
              <a:t>giá</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mô</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hình</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(Classification</a:t>
            </a:r>
            <a:r>
              <a:rPr lang="en-US" dirty="0" smtClean="0">
                <a:latin typeface="Times New Roman" panose="02020603050405020304" pitchFamily="18" charset="0"/>
                <a:cs typeface="Times New Roman" panose="02020603050405020304" pitchFamily="18" charset="0"/>
              </a:rPr>
              <a:t>)</a:t>
            </a:r>
          </a:p>
          <a:p>
            <a:pPr marL="0" indent="0" algn="just">
              <a:lnSpc>
                <a:spcPct val="150000"/>
              </a:lnSpc>
              <a:buNone/>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hồi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quy</a:t>
            </a:r>
            <a:r>
              <a:rPr lang="en-US" dirty="0">
                <a:latin typeface="Times New Roman" panose="02020603050405020304" pitchFamily="18" charset="0"/>
                <a:cs typeface="Times New Roman" panose="02020603050405020304" pitchFamily="18" charset="0"/>
              </a:rPr>
              <a:t> (Regression)</a:t>
            </a:r>
            <a:endParaRPr lang="en-US" dirty="0" smtClean="0"/>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23260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P</a:t>
            </a:r>
            <a:r>
              <a:rPr lang="vi-VN" altLang="en-US" b="1" dirty="0" smtClean="0">
                <a:solidFill>
                  <a:schemeClr val="tx1"/>
                </a:solidFill>
                <a:latin typeface="Times New Roman" panose="02020603050405020304" pitchFamily="18" charset="0"/>
                <a:cs typeface="Times New Roman" panose="02020603050405020304" pitchFamily="18" charset="0"/>
              </a:rPr>
              <a:t>hương </a:t>
            </a:r>
            <a:r>
              <a:rPr lang="vi-VN" altLang="en-US" b="1" dirty="0" smtClean="0">
                <a:solidFill>
                  <a:schemeClr val="tx1"/>
                </a:solidFill>
                <a:latin typeface="+mj-lt"/>
                <a:cs typeface="Times New Roman" panose="02020603050405020304" pitchFamily="18" charset="0"/>
              </a:rPr>
              <a:t>pháp </a:t>
            </a:r>
            <a:r>
              <a:rPr lang="vi-VN" altLang="en-US" b="1" dirty="0" smtClean="0">
                <a:solidFill>
                  <a:schemeClr val="tx1"/>
                </a:solidFill>
                <a:latin typeface="Times New Roman" panose="02020603050405020304" pitchFamily="18" charset="0"/>
                <a:cs typeface="Times New Roman" panose="02020603050405020304" pitchFamily="18" charset="0"/>
              </a:rPr>
              <a:t>đánh giá</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mô</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hình</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cho</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bài</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toán</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phân</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loại</a:t>
            </a:r>
            <a:r>
              <a:rPr lang="en-US" altLang="en-US" b="1" dirty="0">
                <a:solidFill>
                  <a:schemeClr val="tx1"/>
                </a:solidFill>
                <a:latin typeface="Times New Roman" panose="02020603050405020304" pitchFamily="18" charset="0"/>
                <a:cs typeface="Times New Roman" panose="02020603050405020304" pitchFamily="18" charset="0"/>
              </a:rPr>
              <a:t> (Classification</a:t>
            </a:r>
            <a:r>
              <a:rPr lang="en-US" altLang="en-US" b="1" dirty="0" smtClean="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buNone/>
            </a:pPr>
            <a:r>
              <a:rPr lang="vi-VN" dirty="0"/>
              <a:t>Classifcation là một bài toán </a:t>
            </a:r>
            <a:r>
              <a:rPr lang="vi-VN" dirty="0" smtClean="0"/>
              <a:t>ứng </a:t>
            </a:r>
            <a:r>
              <a:rPr lang="vi-VN" dirty="0"/>
              <a:t>dụng đa dạng như nhận diện khuôn mặt, </a:t>
            </a:r>
            <a:r>
              <a:rPr lang="vi-VN" dirty="0" smtClean="0"/>
              <a:t>phân </a:t>
            </a:r>
            <a:r>
              <a:rPr lang="vi-VN" dirty="0"/>
              <a:t>loại văn bản, phân loại giọng nói, </a:t>
            </a:r>
            <a:r>
              <a:rPr lang="vi-VN" dirty="0" smtClean="0"/>
              <a:t>…</a:t>
            </a:r>
            <a:endParaRPr lang="vi-VN" dirty="0"/>
          </a:p>
          <a:p>
            <a:pPr marL="0" indent="0" algn="just">
              <a:lnSpc>
                <a:spcPct val="150000"/>
              </a:lnSpc>
              <a:buNone/>
            </a:pP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toán</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tiêu </a:t>
            </a:r>
            <a:r>
              <a:rPr lang="vi-VN" dirty="0"/>
              <a:t>biểu như Support Vector Machine (SVM), Logistic Regression, Decision Trees, Random Forest, </a:t>
            </a:r>
            <a:r>
              <a:rPr lang="vi-VN" dirty="0">
                <a:latin typeface="Times New Roman" panose="02020603050405020304" pitchFamily="18" charset="0"/>
                <a:cs typeface="Times New Roman" panose="02020603050405020304" pitchFamily="18" charset="0"/>
              </a:rPr>
              <a:t>XGboost</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Neural network</a:t>
            </a:r>
            <a:r>
              <a:rPr lang="vi-VN"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34963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P</a:t>
            </a:r>
            <a:r>
              <a:rPr lang="vi-VN" altLang="en-US" b="1" dirty="0" smtClean="0">
                <a:solidFill>
                  <a:schemeClr val="tx1"/>
                </a:solidFill>
                <a:latin typeface="Times New Roman" panose="02020603050405020304" pitchFamily="18" charset="0"/>
                <a:cs typeface="Times New Roman" panose="02020603050405020304" pitchFamily="18" charset="0"/>
              </a:rPr>
              <a:t>hương </a:t>
            </a:r>
            <a:r>
              <a:rPr lang="vi-VN" altLang="en-US" b="1" dirty="0" smtClean="0">
                <a:solidFill>
                  <a:schemeClr val="tx1"/>
                </a:solidFill>
                <a:latin typeface="+mj-lt"/>
                <a:cs typeface="Times New Roman" panose="02020603050405020304" pitchFamily="18" charset="0"/>
              </a:rPr>
              <a:t>pháp </a:t>
            </a:r>
            <a:r>
              <a:rPr lang="vi-VN" altLang="en-US" b="1" dirty="0" smtClean="0">
                <a:solidFill>
                  <a:schemeClr val="tx1"/>
                </a:solidFill>
                <a:latin typeface="Times New Roman" panose="02020603050405020304" pitchFamily="18" charset="0"/>
                <a:cs typeface="Times New Roman" panose="02020603050405020304" pitchFamily="18" charset="0"/>
              </a:rPr>
              <a:t>đánh giá</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mô</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hình</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cho</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bài</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toán</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phân</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loại</a:t>
            </a:r>
            <a:r>
              <a:rPr lang="en-US" altLang="en-US" b="1" dirty="0">
                <a:solidFill>
                  <a:schemeClr val="tx1"/>
                </a:solidFill>
                <a:latin typeface="Times New Roman" panose="02020603050405020304" pitchFamily="18" charset="0"/>
                <a:cs typeface="Times New Roman" panose="02020603050405020304" pitchFamily="18" charset="0"/>
              </a:rPr>
              <a:t> (Classification</a:t>
            </a:r>
            <a:r>
              <a:rPr lang="en-US" altLang="en-US" b="1" dirty="0" smtClean="0">
                <a:solidFill>
                  <a:schemeClr val="tx1"/>
                </a:solidFill>
                <a:latin typeface="Times New Roman" panose="02020603050405020304" pitchFamily="18" charset="0"/>
                <a:cs typeface="Times New Roman" panose="02020603050405020304" pitchFamily="18" charset="0"/>
              </a:rPr>
              <a:t>)</a:t>
            </a:r>
          </a:p>
          <a:p>
            <a:pPr marL="0" indent="0" algn="just">
              <a:lnSpc>
                <a:spcPct val="150000"/>
              </a:lnSpc>
              <a:buNone/>
            </a:pPr>
            <a:r>
              <a:rPr lang="en-US" dirty="0" smtClean="0">
                <a:latin typeface="Times New Roman" panose="02020603050405020304" pitchFamily="18" charset="0"/>
                <a:cs typeface="Times New Roman" panose="02020603050405020304" pitchFamily="18" charset="0"/>
              </a:rPr>
              <a:t>Đ</a:t>
            </a:r>
            <a:r>
              <a:rPr lang="vi-VN" dirty="0" smtClean="0">
                <a:latin typeface="Times New Roman" panose="02020603050405020304" pitchFamily="18" charset="0"/>
                <a:cs typeface="Times New Roman" panose="02020603050405020304" pitchFamily="18" charset="0"/>
              </a:rPr>
              <a:t>ánh </a:t>
            </a:r>
            <a:r>
              <a:rPr lang="vi-VN" dirty="0">
                <a:latin typeface="Times New Roman" panose="02020603050405020304" pitchFamily="18" charset="0"/>
                <a:cs typeface="Times New Roman" panose="02020603050405020304" pitchFamily="18" charset="0"/>
              </a:rPr>
              <a:t>giá các mô hình Phân loại</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gồm</a:t>
            </a:r>
            <a:r>
              <a:rPr lang="vi-VN" dirty="0" smtClean="0">
                <a:latin typeface="Times New Roman" panose="02020603050405020304" pitchFamily="18" charset="0"/>
                <a:cs typeface="Times New Roman" panose="02020603050405020304" pitchFamily="18" charset="0"/>
              </a:rPr>
              <a:t> các </a:t>
            </a:r>
            <a:r>
              <a:rPr lang="vi-VN" dirty="0">
                <a:latin typeface="Times New Roman" panose="02020603050405020304" pitchFamily="18" charset="0"/>
                <a:cs typeface="Times New Roman" panose="02020603050405020304" pitchFamily="18" charset="0"/>
              </a:rPr>
              <a:t>chỉ </a:t>
            </a:r>
            <a:r>
              <a:rPr lang="vi-VN" dirty="0" smtClean="0">
                <a:latin typeface="Times New Roman" panose="02020603050405020304" pitchFamily="18" charset="0"/>
                <a:cs typeface="Times New Roman" panose="02020603050405020304" pitchFamily="18" charset="0"/>
              </a:rPr>
              <a:t>số:</a:t>
            </a:r>
            <a:endParaRPr lang="vi-VN"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Độ</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chính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Accuracy</a:t>
            </a:r>
            <a:r>
              <a:rPr lang="en-US"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Confusion Matrix</a:t>
            </a:r>
            <a:endParaRPr lang="vi-VN"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Precision </a:t>
            </a:r>
            <a:r>
              <a:rPr lang="vi-VN" dirty="0">
                <a:latin typeface="Times New Roman" panose="02020603050405020304" pitchFamily="18" charset="0"/>
                <a:cs typeface="Times New Roman" panose="02020603050405020304" pitchFamily="18" charset="0"/>
              </a:rPr>
              <a:t>and Recall</a:t>
            </a:r>
          </a:p>
          <a:p>
            <a:pPr marL="0" indent="0" algn="just">
              <a:lnSpc>
                <a:spcPct val="150000"/>
              </a:lnSpc>
              <a:buNone/>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F1-score</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157052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algn="just">
              <a:lnSpc>
                <a:spcPct val="150000"/>
              </a:lnSpc>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Độ</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chính</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xác</a:t>
            </a:r>
            <a:r>
              <a:rPr lang="en-US" altLang="en-US" b="1" dirty="0">
                <a:solidFill>
                  <a:schemeClr val="tx1"/>
                </a:solidFill>
                <a:latin typeface="Times New Roman" panose="02020603050405020304" pitchFamily="18" charset="0"/>
                <a:cs typeface="Times New Roman" panose="02020603050405020304" pitchFamily="18" charset="0"/>
              </a:rPr>
              <a:t> (Accuracy</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rgbClr val="FF0000"/>
                </a:solidFill>
                <a:latin typeface="Times New Roman" panose="02020603050405020304" pitchFamily="18" charset="0"/>
                <a:cs typeface="Times New Roman" panose="02020603050405020304" pitchFamily="18" charset="0"/>
              </a:rPr>
              <a:t>Là</a:t>
            </a:r>
            <a:r>
              <a:rPr lang="en-US" altLang="en-US" b="1" dirty="0" smtClean="0">
                <a:solidFill>
                  <a:srgbClr val="FF0000"/>
                </a:solidFill>
                <a:latin typeface="Times New Roman" panose="02020603050405020304" pitchFamily="18" charset="0"/>
                <a:cs typeface="Times New Roman" panose="02020603050405020304" pitchFamily="18" charset="0"/>
              </a:rPr>
              <a:t> </a:t>
            </a:r>
            <a:r>
              <a:rPr lang="vi-VN" altLang="en-US" b="1" dirty="0">
                <a:solidFill>
                  <a:srgbClr val="FF0000"/>
                </a:solidFill>
                <a:cs typeface="Times New Roman" panose="02020603050405020304" pitchFamily="18" charset="0"/>
              </a:rPr>
              <a:t>tỷ lệ các trường hợp được dự báo đúng trên tổng số các trường hợp </a:t>
            </a:r>
            <a:endParaRPr lang="en-US" altLang="en-US" b="1"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buNone/>
            </a:pPr>
            <a:r>
              <a:rPr lang="en-US" dirty="0" smtClean="0">
                <a:latin typeface="Times New Roman" panose="02020603050405020304" pitchFamily="18" charset="0"/>
                <a:cs typeface="Times New Roman" panose="02020603050405020304" pitchFamily="18" charset="0"/>
              </a:rPr>
              <a:t>Trong </a:t>
            </a:r>
            <a:r>
              <a:rPr lang="en-US" dirty="0" err="1" smtClean="0">
                <a:latin typeface="Times New Roman" panose="02020603050405020304" pitchFamily="18" charset="0"/>
                <a:cs typeface="Times New Roman" panose="02020603050405020304" pitchFamily="18" charset="0"/>
              </a:rPr>
              <a:t>đó</a:t>
            </a:r>
            <a:r>
              <a:rPr lang="en-US" dirty="0" smtClean="0">
                <a:latin typeface="Times New Roman" panose="02020603050405020304" pitchFamily="18" charset="0"/>
                <a:cs typeface="Times New Roman" panose="02020603050405020304" pitchFamily="18" charset="0"/>
              </a:rPr>
              <a:t>:</a:t>
            </a:r>
          </a:p>
          <a:p>
            <a:r>
              <a:rPr lang="en-US" dirty="0" smtClean="0"/>
              <a:t>- </a:t>
            </a:r>
            <a:r>
              <a:rPr lang="vi-VN" dirty="0" smtClean="0"/>
              <a:t>TP </a:t>
            </a:r>
            <a:r>
              <a:rPr lang="vi-VN" dirty="0"/>
              <a:t>(True Positive): Tổng số trường hợp dự báo khớp Positive.</a:t>
            </a:r>
          </a:p>
          <a:p>
            <a:r>
              <a:rPr lang="en-US" dirty="0" smtClean="0"/>
              <a:t>- </a:t>
            </a:r>
            <a:r>
              <a:rPr lang="vi-VN" dirty="0" smtClean="0"/>
              <a:t>TN </a:t>
            </a:r>
            <a:r>
              <a:rPr lang="vi-VN" dirty="0"/>
              <a:t>(True Negative): Tổng số trường hợp dự báo khớp Negative.</a:t>
            </a:r>
          </a:p>
          <a:p>
            <a:pPr marL="0" indent="0" algn="just">
              <a:lnSpc>
                <a:spcPct val="150000"/>
              </a:lnSpc>
              <a:buNone/>
            </a:pPr>
            <a:r>
              <a:rPr lang="vi-VN" dirty="0"/>
              <a:t> </a:t>
            </a:r>
            <a:endParaRPr lang="en-US"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736975" y="2746190"/>
            <a:ext cx="3692525" cy="1037569"/>
          </a:xfrm>
          <a:prstGeom prst="rect">
            <a:avLst/>
          </a:prstGeom>
        </p:spPr>
      </p:pic>
    </p:spTree>
    <p:extLst>
      <p:ext uri="{BB962C8B-B14F-4D97-AF65-F5344CB8AC3E}">
        <p14:creationId xmlns:p14="http://schemas.microsoft.com/office/powerpoint/2010/main" val="416286925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658198"/>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378177"/>
            <a:ext cx="12111040" cy="5176520"/>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Độ</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chính</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xác</a:t>
            </a:r>
            <a:r>
              <a:rPr lang="en-US" altLang="en-US" b="1" dirty="0">
                <a:solidFill>
                  <a:schemeClr val="tx1"/>
                </a:solidFill>
                <a:latin typeface="Times New Roman" panose="02020603050405020304" pitchFamily="18" charset="0"/>
                <a:cs typeface="Times New Roman" panose="02020603050405020304" pitchFamily="18" charset="0"/>
              </a:rPr>
              <a:t> (Accuracy</a:t>
            </a:r>
            <a:r>
              <a:rPr lang="en-US" altLang="en-US" b="1" dirty="0" smtClean="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Dữ</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+ 100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mèo</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dự đoán đúng 90 </a:t>
            </a:r>
            <a:r>
              <a:rPr lang="vi-VN" dirty="0" smtClean="0">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cat </a:t>
            </a:r>
            <a:r>
              <a:rPr lang="en-US" dirty="0" err="1" smtClean="0">
                <a:latin typeface="Times New Roman" panose="02020603050405020304" pitchFamily="18" charset="0"/>
                <a:cs typeface="Times New Roman" panose="02020603050405020304" pitchFamily="18" charset="0"/>
              </a:rPr>
              <a:t>gọi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True Positive</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còn 10 ảnh được dự đoán </a:t>
            </a:r>
            <a:r>
              <a:rPr lang="vi-VN" dirty="0"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non-cat </a:t>
            </a:r>
            <a:r>
              <a:rPr lang="en-US" dirty="0" err="1" smtClean="0">
                <a:latin typeface="Times New Roman" panose="02020603050405020304" pitchFamily="18" charset="0"/>
                <a:cs typeface="Times New Roman" panose="02020603050405020304" pitchFamily="18" charset="0"/>
              </a:rPr>
              <a:t>gọi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False Negative</a:t>
            </a:r>
            <a:r>
              <a:rPr lang="en-US" dirty="0" smtClean="0">
                <a:latin typeface="Times New Roman" panose="02020603050405020304" pitchFamily="18" charset="0"/>
                <a:cs typeface="Times New Roman" panose="02020603050405020304" pitchFamily="18" charset="0"/>
              </a:rPr>
              <a:t>), </a:t>
            </a: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+ 1000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mèo</a:t>
            </a: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dự đoán đúng được 940 ảnh là non-cat, được gọi là True Negative, còn 60 ảnh bị dự đoán nhầm sang </a:t>
            </a:r>
            <a:r>
              <a:rPr lang="vi-VN" dirty="0" smtClean="0">
                <a:latin typeface="Times New Roman" panose="02020603050405020304" pitchFamily="18" charset="0"/>
                <a:cs typeface="Times New Roman" panose="02020603050405020304" pitchFamily="18" charset="0"/>
              </a:rPr>
              <a:t>cat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gọi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False </a:t>
            </a:r>
            <a:r>
              <a:rPr lang="en-US" dirty="0">
                <a:latin typeface="Times New Roman" panose="02020603050405020304" pitchFamily="18" charset="0"/>
                <a:cs typeface="Times New Roman" panose="02020603050405020304" pitchFamily="18" charset="0"/>
              </a:rPr>
              <a:t>Positive</a:t>
            </a:r>
            <a:r>
              <a:rPr lang="en-US" dirty="0" smtClean="0">
                <a:latin typeface="Times New Roman" panose="02020603050405020304" pitchFamily="18" charset="0"/>
                <a:cs typeface="Times New Roman" panose="02020603050405020304" pitchFamily="18" charset="0"/>
              </a:rPr>
              <a:t>)</a:t>
            </a:r>
          </a:p>
          <a:p>
            <a:pPr marL="0" indent="0" algn="ctr">
              <a:lnSpc>
                <a:spcPct val="150000"/>
              </a:lnSpc>
              <a:spcBef>
                <a:spcPts val="0"/>
              </a:spcBef>
              <a:buNone/>
            </a:pPr>
            <a:r>
              <a:rPr lang="en-US" dirty="0" smtClean="0">
                <a:solidFill>
                  <a:srgbClr val="FF0000"/>
                </a:solidFill>
                <a:latin typeface="Times New Roman" panose="02020603050405020304" pitchFamily="18" charset="0"/>
                <a:cs typeface="Times New Roman" panose="02020603050405020304" pitchFamily="18" charset="0"/>
              </a:rPr>
              <a:t>Accuracy = [(90 + 940)/(1000+100)]*100 = 93.6%</a:t>
            </a:r>
          </a:p>
          <a:p>
            <a:pPr marL="0" indent="0" algn="just">
              <a:lnSpc>
                <a:spcPct val="150000"/>
              </a:lnSpc>
              <a:spcBef>
                <a:spcPts val="0"/>
              </a:spcBef>
              <a:buNone/>
            </a:pP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41463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658198"/>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378177"/>
            <a:ext cx="12111040" cy="5176520"/>
          </a:xfrm>
        </p:spPr>
        <p:txBody>
          <a:bodyPr>
            <a:normAutofit fontScale="92500"/>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Độ</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chính</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xác</a:t>
            </a:r>
            <a:r>
              <a:rPr lang="en-US" altLang="en-US" b="1" dirty="0">
                <a:solidFill>
                  <a:schemeClr val="tx1"/>
                </a:solidFill>
                <a:latin typeface="Times New Roman" panose="02020603050405020304" pitchFamily="18" charset="0"/>
                <a:cs typeface="Times New Roman" panose="02020603050405020304" pitchFamily="18" charset="0"/>
              </a:rPr>
              <a:t> (Accuracy</a:t>
            </a:r>
            <a:r>
              <a:rPr lang="en-US" altLang="en-US" b="1" dirty="0" smtClean="0">
                <a:solidFill>
                  <a:schemeClr val="tx1"/>
                </a:solidFill>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S</a:t>
            </a:r>
            <a:r>
              <a:rPr lang="vi-VN" dirty="0">
                <a:cs typeface="Times New Roman" panose="02020603050405020304" pitchFamily="18" charset="0"/>
              </a:rPr>
              <a:t>ử dụng accuracy </a:t>
            </a:r>
            <a:r>
              <a:rPr lang="en-US" dirty="0">
                <a:latin typeface="Times New Roman" panose="02020603050405020304" pitchFamily="18" charset="0"/>
                <a:cs typeface="Times New Roman" panose="02020603050405020304" pitchFamily="18" charset="0"/>
              </a:rPr>
              <a:t>c</a:t>
            </a:r>
            <a:r>
              <a:rPr lang="vi-VN" dirty="0">
                <a:cs typeface="Times New Roman" panose="02020603050405020304" pitchFamily="18" charset="0"/>
              </a:rPr>
              <a:t>hỉ cho biết được bao nhiêu phần trăm lượng dữ liệu được phân loại đúng mà không chỉ ra được cụ thể mỗi loại được phân loại như thế nào, lớp nào được phân loại đúng nhiều nhất, và dữ liệu thuộc lớp nào thường bị phân loại nhầm vào lớp khác</a:t>
            </a:r>
            <a:r>
              <a:rPr lang="vi-VN" dirty="0"/>
              <a:t>.</a:t>
            </a: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812925" y="2226661"/>
            <a:ext cx="7280276" cy="1739862"/>
          </a:xfrm>
          <a:prstGeom prst="rect">
            <a:avLst/>
          </a:prstGeom>
        </p:spPr>
      </p:pic>
      <p:pic>
        <p:nvPicPr>
          <p:cNvPr id="7" name="Picture 6"/>
          <p:cNvPicPr>
            <a:picLocks noChangeAspect="1"/>
          </p:cNvPicPr>
          <p:nvPr/>
        </p:nvPicPr>
        <p:blipFill>
          <a:blip r:embed="rId4"/>
          <a:stretch>
            <a:fillRect/>
          </a:stretch>
        </p:blipFill>
        <p:spPr>
          <a:xfrm>
            <a:off x="1812925" y="3992488"/>
            <a:ext cx="6823076" cy="807996"/>
          </a:xfrm>
          <a:prstGeom prst="rect">
            <a:avLst/>
          </a:prstGeom>
        </p:spPr>
      </p:pic>
    </p:spTree>
    <p:extLst>
      <p:ext uri="{BB962C8B-B14F-4D97-AF65-F5344CB8AC3E}">
        <p14:creationId xmlns:p14="http://schemas.microsoft.com/office/powerpoint/2010/main" val="38757563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011077"/>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3659" y="844776"/>
            <a:ext cx="6853241" cy="5835423"/>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Xét</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bộ</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dữ</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liệu</a:t>
            </a:r>
            <a:endParaRPr lang="en-US" altLang="en-US" b="1" dirty="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True </a:t>
            </a:r>
            <a:r>
              <a:rPr lang="en-US" dirty="0">
                <a:latin typeface="Times New Roman" panose="02020603050405020304" pitchFamily="18" charset="0"/>
                <a:cs typeface="Times New Roman" panose="02020603050405020304" pitchFamily="18" charset="0"/>
              </a:rPr>
              <a:t>P</a:t>
            </a:r>
            <a:r>
              <a:rPr lang="vi-VN" dirty="0" smtClean="0">
                <a:latin typeface="Times New Roman" panose="02020603050405020304" pitchFamily="18" charset="0"/>
                <a:cs typeface="Times New Roman" panose="02020603050405020304" pitchFamily="18" charset="0"/>
              </a:rPr>
              <a:t>ositive</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TP) thể hiện số </a:t>
            </a:r>
            <a:r>
              <a:rPr lang="vi-VN" dirty="0" smtClean="0">
                <a:latin typeface="Times New Roman" panose="02020603050405020304" pitchFamily="18" charset="0"/>
                <a:cs typeface="Times New Roman" panose="02020603050405020304" pitchFamily="18" charset="0"/>
              </a:rPr>
              <a:t>lớp</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đúng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P</a:t>
            </a:r>
            <a:r>
              <a:rPr lang="vi-VN" dirty="0">
                <a:cs typeface="Times New Roman" panose="02020603050405020304" pitchFamily="18" charset="0"/>
              </a:rPr>
              <a:t>ositive</a:t>
            </a:r>
            <a:r>
              <a:rPr lang="en-US" dirty="0" smtClean="0">
                <a:latin typeface="Times New Roman" panose="02020603050405020304" pitchFamily="18" charset="0"/>
                <a:cs typeface="Times New Roman" panose="02020603050405020304" pitchFamily="18" charset="0"/>
              </a:rPr>
              <a:t> ở </a:t>
            </a:r>
            <a:r>
              <a:rPr lang="en-US" dirty="0" err="1" smtClean="0">
                <a:latin typeface="Times New Roman" panose="02020603050405020304" pitchFamily="18" charset="0"/>
                <a:cs typeface="Times New Roman" panose="02020603050405020304" pitchFamily="18" charset="0"/>
              </a:rPr>
              <a:t>tập</a:t>
            </a:r>
            <a:r>
              <a:rPr lang="en-US" dirty="0" smtClean="0">
                <a:latin typeface="Times New Roman" panose="02020603050405020304" pitchFamily="18" charset="0"/>
                <a:cs typeface="Times New Roman" panose="02020603050405020304" pitchFamily="18" charset="0"/>
              </a:rPr>
              <a:t> train</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False Negative (FN) thể hiện số lớp</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a:t>
            </a:r>
            <a:r>
              <a:rPr lang="vi-VN" dirty="0">
                <a:cs typeface="Times New Roman" panose="02020603050405020304" pitchFamily="18" charset="0"/>
              </a:rPr>
              <a:t>ositive</a:t>
            </a:r>
            <a:r>
              <a:rPr lang="en-US" dirty="0" smtClean="0">
                <a:latin typeface="Times New Roman" panose="02020603050405020304" pitchFamily="18" charset="0"/>
                <a:cs typeface="Times New Roman" panose="02020603050405020304" pitchFamily="18" charset="0"/>
              </a:rPr>
              <a:t> ở </a:t>
            </a:r>
            <a:r>
              <a:rPr lang="en-US" dirty="0" err="1" smtClean="0">
                <a:latin typeface="Times New Roman" panose="02020603050405020304" pitchFamily="18" charset="0"/>
                <a:cs typeface="Times New Roman" panose="02020603050405020304" pitchFamily="18" charset="0"/>
              </a:rPr>
              <a:t>tập</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train</a:t>
            </a:r>
            <a:r>
              <a:rPr lang="vi-VN"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False </a:t>
            </a:r>
            <a:r>
              <a:rPr lang="en-US" dirty="0" smtClean="0">
                <a:latin typeface="Times New Roman" panose="02020603050405020304" pitchFamily="18" charset="0"/>
                <a:cs typeface="Times New Roman" panose="02020603050405020304" pitchFamily="18" charset="0"/>
              </a:rPr>
              <a:t>P</a:t>
            </a:r>
            <a:r>
              <a:rPr lang="vi-VN" dirty="0" smtClean="0">
                <a:latin typeface="Times New Roman" panose="02020603050405020304" pitchFamily="18" charset="0"/>
                <a:cs typeface="Times New Roman" panose="02020603050405020304" pitchFamily="18" charset="0"/>
              </a:rPr>
              <a:t>ositive </a:t>
            </a:r>
            <a:r>
              <a:rPr lang="vi-VN" dirty="0">
                <a:latin typeface="Times New Roman" panose="02020603050405020304" pitchFamily="18" charset="0"/>
                <a:cs typeface="Times New Roman" panose="02020603050405020304" pitchFamily="18" charset="0"/>
              </a:rPr>
              <a:t>(FP) thể hiện số </a:t>
            </a:r>
            <a:r>
              <a:rPr lang="en-US" dirty="0" err="1" smtClean="0">
                <a:latin typeface="Times New Roman" panose="02020603050405020304" pitchFamily="18" charset="0"/>
                <a:cs typeface="Times New Roman" panose="02020603050405020304" pitchFamily="18" charset="0"/>
              </a:rPr>
              <a:t>lớp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vi-VN" dirty="0">
                <a:cs typeface="Times New Roman" panose="02020603050405020304" pitchFamily="18" charset="0"/>
              </a:rPr>
              <a:t>Negative</a:t>
            </a:r>
            <a:r>
              <a:rPr lang="en-US" dirty="0" smtClean="0">
                <a:latin typeface="Times New Roman" panose="02020603050405020304" pitchFamily="18" charset="0"/>
                <a:cs typeface="Times New Roman" panose="02020603050405020304" pitchFamily="18" charset="0"/>
              </a:rPr>
              <a:t> ở </a:t>
            </a:r>
            <a:r>
              <a:rPr lang="en-US" dirty="0" err="1" smtClean="0">
                <a:latin typeface="Times New Roman" panose="02020603050405020304" pitchFamily="18" charset="0"/>
                <a:cs typeface="Times New Roman" panose="02020603050405020304" pitchFamily="18" charset="0"/>
              </a:rPr>
              <a:t>tập</a:t>
            </a:r>
            <a:r>
              <a:rPr lang="en-US" dirty="0" smtClean="0">
                <a:latin typeface="Times New Roman" panose="02020603050405020304" pitchFamily="18" charset="0"/>
                <a:cs typeface="Times New Roman" panose="02020603050405020304" pitchFamily="18" charset="0"/>
              </a:rPr>
              <a:t> test</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True Negative</a:t>
            </a:r>
            <a:r>
              <a:rPr lang="en-US"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(TN) thể hiện số </a:t>
            </a:r>
            <a:r>
              <a:rPr lang="en-US" dirty="0" err="1">
                <a:latin typeface="Times New Roman" panose="02020603050405020304" pitchFamily="18" charset="0"/>
                <a:cs typeface="Times New Roman" panose="02020603050405020304" pitchFamily="18" charset="0"/>
              </a:rPr>
              <a:t>lớp</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đúng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vi-VN" dirty="0">
                <a:cs typeface="Times New Roman" panose="02020603050405020304" pitchFamily="18" charset="0"/>
              </a:rPr>
              <a:t>Negative</a:t>
            </a:r>
            <a:r>
              <a:rPr lang="en-US" dirty="0" smtClean="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tập</a:t>
            </a:r>
            <a:r>
              <a:rPr lang="en-US" dirty="0">
                <a:latin typeface="Times New Roman" panose="02020603050405020304" pitchFamily="18" charset="0"/>
                <a:cs typeface="Times New Roman" panose="02020603050405020304" pitchFamily="18" charset="0"/>
              </a:rPr>
              <a:t> test</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7161214" y="1149577"/>
            <a:ext cx="4476750" cy="4781550"/>
          </a:xfrm>
          <a:prstGeom prst="rect">
            <a:avLst/>
          </a:prstGeom>
        </p:spPr>
      </p:pic>
    </p:spTree>
    <p:extLst>
      <p:ext uri="{BB962C8B-B14F-4D97-AF65-F5344CB8AC3E}">
        <p14:creationId xmlns:p14="http://schemas.microsoft.com/office/powerpoint/2010/main" val="20405270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011077"/>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3658" y="844776"/>
            <a:ext cx="12098341" cy="5835423"/>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Confusion </a:t>
            </a:r>
            <a:r>
              <a:rPr lang="en-US" altLang="en-US" b="1" dirty="0" smtClean="0">
                <a:solidFill>
                  <a:schemeClr val="tx1"/>
                </a:solidFill>
                <a:latin typeface="Times New Roman" panose="02020603050405020304" pitchFamily="18" charset="0"/>
                <a:cs typeface="Times New Roman" panose="02020603050405020304" pitchFamily="18" charset="0"/>
              </a:rPr>
              <a:t>Matrix</a:t>
            </a: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Confusion Matrix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quan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hóa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nhãn</a:t>
            </a:r>
            <a:r>
              <a:rPr lang="en-US" dirty="0">
                <a:latin typeface="Times New Roman" panose="02020603050405020304" pitchFamily="18" charset="0"/>
                <a:cs typeface="Times New Roman" panose="02020603050405020304" pitchFamily="18" charset="0"/>
              </a:rPr>
              <a:t> ground- truth so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3519487" y="2175737"/>
            <a:ext cx="4391025" cy="3886200"/>
          </a:xfrm>
          <a:prstGeom prst="rect">
            <a:avLst/>
          </a:prstGeom>
        </p:spPr>
      </p:pic>
    </p:spTree>
    <p:extLst>
      <p:ext uri="{BB962C8B-B14F-4D97-AF65-F5344CB8AC3E}">
        <p14:creationId xmlns:p14="http://schemas.microsoft.com/office/powerpoint/2010/main" val="11775076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011077"/>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3660" y="844777"/>
            <a:ext cx="7043740" cy="5709920"/>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Confusion </a:t>
            </a:r>
            <a:r>
              <a:rPr lang="en-US" altLang="en-US" b="1" dirty="0" smtClean="0">
                <a:solidFill>
                  <a:schemeClr val="tx1"/>
                </a:solidFill>
                <a:latin typeface="Times New Roman" panose="02020603050405020304" pitchFamily="18" charset="0"/>
                <a:cs typeface="Times New Roman" panose="02020603050405020304" pitchFamily="18" charset="0"/>
              </a:rPr>
              <a:t>Matrix</a:t>
            </a: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13427" y="2554786"/>
            <a:ext cx="5757174" cy="2289901"/>
          </a:xfrm>
          <a:prstGeom prst="rect">
            <a:avLst/>
          </a:prstGeom>
        </p:spPr>
      </p:pic>
      <p:pic>
        <p:nvPicPr>
          <p:cNvPr id="7" name="Picture 6"/>
          <p:cNvPicPr>
            <a:picLocks noChangeAspect="1"/>
          </p:cNvPicPr>
          <p:nvPr/>
        </p:nvPicPr>
        <p:blipFill>
          <a:blip r:embed="rId4"/>
          <a:stretch>
            <a:fillRect/>
          </a:stretch>
        </p:blipFill>
        <p:spPr>
          <a:xfrm>
            <a:off x="6070601" y="1149577"/>
            <a:ext cx="6029325" cy="4886325"/>
          </a:xfrm>
          <a:prstGeom prst="rect">
            <a:avLst/>
          </a:prstGeom>
        </p:spPr>
      </p:pic>
    </p:spTree>
    <p:extLst>
      <p:ext uri="{BB962C8B-B14F-4D97-AF65-F5344CB8AC3E}">
        <p14:creationId xmlns:p14="http://schemas.microsoft.com/office/powerpoint/2010/main" val="1150075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1395076" cy="1658198"/>
          </a:xfrm>
        </p:spPr>
        <p:txBody>
          <a:bodyPr/>
          <a:lstStyle/>
          <a:p>
            <a:r>
              <a:rPr lang="en-US" dirty="0"/>
              <a:t>AI-MACHINE LEARNING</a:t>
            </a:r>
          </a:p>
        </p:txBody>
      </p:sp>
      <p:sp>
        <p:nvSpPr>
          <p:cNvPr id="4" name="Rounded Rectangle 3"/>
          <p:cNvSpPr/>
          <p:nvPr/>
        </p:nvSpPr>
        <p:spPr>
          <a:xfrm>
            <a:off x="3144837" y="2539593"/>
            <a:ext cx="6419850" cy="39497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03551" y="2011680"/>
            <a:ext cx="7061200" cy="3766185"/>
          </a:xfrm>
        </p:spPr>
        <p:txBody>
          <a:bodyPr>
            <a:normAutofit/>
          </a:bodyPr>
          <a:lstStyle/>
          <a:p>
            <a:r>
              <a:rPr lang="en-US" sz="2800" b="1" dirty="0">
                <a:latin typeface="Times New Roman" panose="02020603050405020304" pitchFamily="18" charset="0"/>
                <a:cs typeface="Times New Roman" panose="02020603050405020304" pitchFamily="18" charset="0"/>
              </a:rPr>
              <a:t>1.1 </a:t>
            </a: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niệm</a:t>
            </a:r>
            <a:r>
              <a:rPr lang="en-US" sz="2800" b="1" dirty="0" smtClean="0">
                <a:latin typeface="Times New Roman" panose="02020603050405020304" pitchFamily="18" charset="0"/>
                <a:cs typeface="Times New Roman" panose="02020603050405020304" pitchFamily="18" charset="0"/>
              </a:rPr>
              <a:t> AI</a:t>
            </a:r>
            <a:endParaRPr lang="vi-VN"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1.2 </a:t>
            </a: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niệm</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ML</a:t>
            </a:r>
            <a:endParaRPr lang="en-US" sz="2800" b="1" dirty="0">
              <a:latin typeface="Times New Roman" panose="02020603050405020304" pitchFamily="18" charset="0"/>
              <a:cs typeface="Times New Roman" panose="02020603050405020304" pitchFamily="18" charset="0"/>
            </a:endParaRPr>
          </a:p>
          <a:p>
            <a:pPr fontAlgn="base"/>
            <a:r>
              <a:rPr lang="en-US" sz="2800" b="1" dirty="0" smtClean="0">
                <a:latin typeface="Times New Roman" panose="02020603050405020304" pitchFamily="18" charset="0"/>
                <a:cs typeface="Times New Roman" panose="02020603050405020304" pitchFamily="18" charset="0"/>
              </a:rPr>
              <a:t>1.3 </a:t>
            </a:r>
            <a:r>
              <a:rPr lang="en-US" sz="2800" b="1" dirty="0" err="1" smtClean="0">
                <a:latin typeface="Times New Roman" panose="02020603050405020304" pitchFamily="18" charset="0"/>
                <a:cs typeface="Times New Roman" panose="02020603050405020304" pitchFamily="18" charset="0"/>
              </a:rPr>
              <a:t>Lập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trình</a:t>
            </a:r>
            <a:r>
              <a:rPr lang="en-US" sz="2800" b="1" dirty="0" smtClean="0">
                <a:latin typeface="Times New Roman" panose="02020603050405020304" pitchFamily="18" charset="0"/>
                <a:cs typeface="Times New Roman" panose="02020603050405020304" pitchFamily="18" charset="0"/>
              </a:rPr>
              <a:t> ML</a:t>
            </a:r>
            <a:endParaRPr lang="en-US" sz="2800" b="1" dirty="0">
              <a:latin typeface="Times New Roman" panose="02020603050405020304" pitchFamily="18" charset="0"/>
              <a:cs typeface="Times New Roman" panose="02020603050405020304" pitchFamily="18" charset="0"/>
            </a:endParaRPr>
          </a:p>
          <a:p>
            <a:r>
              <a:rPr lang="en-US" sz="2800" b="1" dirty="0" smtClean="0">
                <a:latin typeface="Times New Roman" panose="02020603050405020304" pitchFamily="18" charset="0"/>
                <a:cs typeface="Times New Roman" panose="02020603050405020304" pitchFamily="18" charset="0"/>
              </a:rPr>
              <a:t>1.4 </a:t>
            </a:r>
            <a:r>
              <a:rPr lang="en-US" sz="2800" b="1" dirty="0" err="1" smtClean="0">
                <a:latin typeface="Times New Roman" panose="02020603050405020304" pitchFamily="18" charset="0"/>
                <a:cs typeface="Times New Roman" panose="02020603050405020304" pitchFamily="18" charset="0"/>
              </a:rPr>
              <a:t>Tổng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kết</a:t>
            </a:r>
            <a:endParaRPr lang="en-US" sz="2800" b="1"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3265903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011077"/>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3660" y="844777"/>
            <a:ext cx="11895140" cy="5709920"/>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smtClean="0">
                <a:solidFill>
                  <a:schemeClr val="tx1"/>
                </a:solidFill>
                <a:latin typeface="Times New Roman" panose="02020603050405020304" pitchFamily="18" charset="0"/>
                <a:cs typeface="Times New Roman" panose="02020603050405020304" pitchFamily="18" charset="0"/>
              </a:rPr>
              <a:t>Precision: </a:t>
            </a:r>
            <a:r>
              <a:rPr lang="vi-VN" dirty="0">
                <a:solidFill>
                  <a:srgbClr val="FF0000"/>
                </a:solidFill>
                <a:latin typeface="Times New Roman" panose="02020603050405020304" pitchFamily="18" charset="0"/>
                <a:cs typeface="Times New Roman" panose="02020603050405020304" pitchFamily="18" charset="0"/>
              </a:rPr>
              <a:t>là tỷ lệ giữa các kết quả </a:t>
            </a:r>
            <a:r>
              <a:rPr lang="en-US" dirty="0" err="1" smtClean="0">
                <a:solidFill>
                  <a:srgbClr val="FF0000"/>
                </a:solidFill>
                <a:latin typeface="Times New Roman" panose="02020603050405020304" pitchFamily="18" charset="0"/>
                <a:cs typeface="Times New Roman" panose="02020603050405020304" pitchFamily="18" charset="0"/>
              </a:rPr>
              <a:t>đúng</a:t>
            </a:r>
            <a:r>
              <a:rPr lang="en-US" dirty="0" smtClean="0">
                <a:solidFill>
                  <a:srgbClr val="FF0000"/>
                </a:solidFill>
                <a:latin typeface="Times New Roman" panose="02020603050405020304" pitchFamily="18" charset="0"/>
                <a:cs typeface="Times New Roman" panose="02020603050405020304" pitchFamily="18" charset="0"/>
              </a:rPr>
              <a:t> </a:t>
            </a:r>
            <a:r>
              <a:rPr lang="vi-VN" dirty="0" smtClean="0">
                <a:solidFill>
                  <a:srgbClr val="FF0000"/>
                </a:solidFill>
                <a:latin typeface="Times New Roman" panose="02020603050405020304" pitchFamily="18" charset="0"/>
                <a:cs typeface="Times New Roman" panose="02020603050405020304" pitchFamily="18" charset="0"/>
              </a:rPr>
              <a:t>thực </a:t>
            </a:r>
            <a:r>
              <a:rPr lang="vi-VN" dirty="0">
                <a:solidFill>
                  <a:srgbClr val="FF0000"/>
                </a:solidFill>
                <a:latin typeface="Times New Roman" panose="02020603050405020304" pitchFamily="18" charset="0"/>
                <a:cs typeface="Times New Roman" panose="02020603050405020304" pitchFamily="18" charset="0"/>
              </a:rPr>
              <a:t>sự và tổng số kết quả </a:t>
            </a:r>
            <a:r>
              <a:rPr lang="en-US" dirty="0" err="1" smtClean="0">
                <a:solidFill>
                  <a:srgbClr val="FF0000"/>
                </a:solidFill>
                <a:latin typeface="Times New Roman" panose="02020603050405020304" pitchFamily="18" charset="0"/>
                <a:cs typeface="Times New Roman" panose="02020603050405020304" pitchFamily="18" charset="0"/>
              </a:rPr>
              <a:t>đúng</a:t>
            </a:r>
            <a:r>
              <a:rPr lang="en-US" dirty="0" smtClean="0">
                <a:solidFill>
                  <a:srgbClr val="FF0000"/>
                </a:solidFill>
                <a:latin typeface="Times New Roman" panose="02020603050405020304" pitchFamily="18" charset="0"/>
                <a:cs typeface="Times New Roman" panose="02020603050405020304" pitchFamily="18" charset="0"/>
              </a:rPr>
              <a:t> </a:t>
            </a:r>
            <a:r>
              <a:rPr lang="vi-VN" dirty="0" smtClean="0">
                <a:solidFill>
                  <a:srgbClr val="FF0000"/>
                </a:solidFill>
                <a:latin typeface="Times New Roman" panose="02020603050405020304" pitchFamily="18" charset="0"/>
                <a:cs typeface="Times New Roman" panose="02020603050405020304" pitchFamily="18" charset="0"/>
              </a:rPr>
              <a:t>được </a:t>
            </a:r>
            <a:r>
              <a:rPr lang="vi-VN" dirty="0">
                <a:solidFill>
                  <a:srgbClr val="FF0000"/>
                </a:solidFill>
                <a:latin typeface="Times New Roman" panose="02020603050405020304" pitchFamily="18" charset="0"/>
                <a:cs typeface="Times New Roman" panose="02020603050405020304" pitchFamily="18" charset="0"/>
              </a:rPr>
              <a:t>dự </a:t>
            </a:r>
            <a:r>
              <a:rPr lang="vi-VN" dirty="0" smtClean="0">
                <a:solidFill>
                  <a:srgbClr val="FF0000"/>
                </a:solidFill>
                <a:latin typeface="Times New Roman" panose="02020603050405020304" pitchFamily="18" charset="0"/>
                <a:cs typeface="Times New Roman" panose="02020603050405020304" pitchFamily="18" charset="0"/>
              </a:rPr>
              <a:t>đoán</a:t>
            </a:r>
            <a:endParaRPr lang="en-US" altLang="en-US" b="1"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Precision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bằng</a:t>
            </a:r>
            <a:r>
              <a:rPr lang="en-US" dirty="0">
                <a:solidFill>
                  <a:srgbClr val="FF0000"/>
                </a:solidFill>
                <a:latin typeface="Times New Roman" panose="02020603050405020304" pitchFamily="18" charset="0"/>
                <a:cs typeface="Times New Roman" panose="02020603050405020304" pitchFamily="18" charset="0"/>
              </a:rPr>
              <a:t> 1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bỏ</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sót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kỳ</a:t>
            </a:r>
            <a:r>
              <a:rPr lang="en-US" dirty="0">
                <a:latin typeface="Times New Roman" panose="02020603050405020304" pitchFamily="18" charset="0"/>
                <a:cs typeface="Times New Roman" panose="02020603050405020304" pitchFamily="18" charset="0"/>
              </a:rPr>
              <a:t> True Positive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giữa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sai</a:t>
            </a:r>
            <a:r>
              <a:rPr lang="en-US"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en-US" dirty="0" smtClean="0">
                <a:solidFill>
                  <a:srgbClr val="FF0000"/>
                </a:solidFill>
                <a:latin typeface="Times New Roman" panose="02020603050405020304" pitchFamily="18" charset="0"/>
                <a:cs typeface="Times New Roman" panose="02020603050405020304" pitchFamily="18" charset="0"/>
              </a:rPr>
              <a:t>P</a:t>
            </a:r>
            <a:r>
              <a:rPr lang="vi-VN" dirty="0" smtClean="0">
                <a:solidFill>
                  <a:srgbClr val="FF0000"/>
                </a:solidFill>
                <a:latin typeface="Times New Roman" panose="02020603050405020304" pitchFamily="18" charset="0"/>
                <a:cs typeface="Times New Roman" panose="02020603050405020304" pitchFamily="18" charset="0"/>
              </a:rPr>
              <a:t>recision </a:t>
            </a:r>
            <a:r>
              <a:rPr lang="vi-VN" dirty="0">
                <a:solidFill>
                  <a:srgbClr val="FF0000"/>
                </a:solidFill>
                <a:latin typeface="Times New Roman" panose="02020603050405020304" pitchFamily="18" charset="0"/>
                <a:cs typeface="Times New Roman" panose="02020603050405020304" pitchFamily="18" charset="0"/>
              </a:rPr>
              <a:t>thấp </a:t>
            </a:r>
            <a:r>
              <a:rPr lang="vi-VN" dirty="0">
                <a:solidFill>
                  <a:srgbClr val="FF0000"/>
                </a:solidFill>
                <a:cs typeface="Times New Roman" panose="02020603050405020304" pitchFamily="18" charset="0"/>
              </a:rPr>
              <a:t>(&lt;0,5)</a:t>
            </a:r>
            <a:r>
              <a:rPr lang="vi-VN" dirty="0">
                <a:cs typeface="Times New Roman" panose="02020603050405020304" pitchFamily="18" charset="0"/>
              </a:rPr>
              <a:t> có nghĩa là bộ phân loại có nhiều kết quả false positive. Đây có thể là kết quả của class không cân bằng hoặc siêu tham số mô hình không được hiệu chỉnh.</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2185539" y="1904274"/>
            <a:ext cx="7058921" cy="1298575"/>
          </a:xfrm>
          <a:prstGeom prst="rect">
            <a:avLst/>
          </a:prstGeom>
        </p:spPr>
      </p:pic>
    </p:spTree>
    <p:extLst>
      <p:ext uri="{BB962C8B-B14F-4D97-AF65-F5344CB8AC3E}">
        <p14:creationId xmlns:p14="http://schemas.microsoft.com/office/powerpoint/2010/main" val="155587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011077"/>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3660" y="844777"/>
            <a:ext cx="11895140" cy="5709920"/>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smtClean="0">
                <a:solidFill>
                  <a:schemeClr val="tx1"/>
                </a:solidFill>
                <a:latin typeface="Times New Roman" panose="02020603050405020304" pitchFamily="18" charset="0"/>
                <a:cs typeface="Times New Roman" panose="02020603050405020304" pitchFamily="18" charset="0"/>
              </a:rPr>
              <a:t>Precision: </a:t>
            </a:r>
            <a:r>
              <a:rPr lang="vi-VN" dirty="0">
                <a:solidFill>
                  <a:srgbClr val="FF0000"/>
                </a:solidFill>
                <a:latin typeface="Times New Roman" panose="02020603050405020304" pitchFamily="18" charset="0"/>
                <a:cs typeface="Times New Roman" panose="02020603050405020304" pitchFamily="18" charset="0"/>
              </a:rPr>
              <a:t>là tỷ lệ giữa các kết quả </a:t>
            </a:r>
            <a:r>
              <a:rPr lang="en-US" dirty="0" err="1" smtClean="0">
                <a:solidFill>
                  <a:srgbClr val="FF0000"/>
                </a:solidFill>
                <a:latin typeface="Times New Roman" panose="02020603050405020304" pitchFamily="18" charset="0"/>
                <a:cs typeface="Times New Roman" panose="02020603050405020304" pitchFamily="18" charset="0"/>
              </a:rPr>
              <a:t>đúng</a:t>
            </a:r>
            <a:r>
              <a:rPr lang="en-US" dirty="0" smtClean="0">
                <a:solidFill>
                  <a:srgbClr val="FF0000"/>
                </a:solidFill>
                <a:latin typeface="Times New Roman" panose="02020603050405020304" pitchFamily="18" charset="0"/>
                <a:cs typeface="Times New Roman" panose="02020603050405020304" pitchFamily="18" charset="0"/>
              </a:rPr>
              <a:t> </a:t>
            </a:r>
            <a:r>
              <a:rPr lang="vi-VN" dirty="0" smtClean="0">
                <a:solidFill>
                  <a:srgbClr val="FF0000"/>
                </a:solidFill>
                <a:latin typeface="Times New Roman" panose="02020603050405020304" pitchFamily="18" charset="0"/>
                <a:cs typeface="Times New Roman" panose="02020603050405020304" pitchFamily="18" charset="0"/>
              </a:rPr>
              <a:t>thực </a:t>
            </a:r>
            <a:r>
              <a:rPr lang="vi-VN" dirty="0">
                <a:solidFill>
                  <a:srgbClr val="FF0000"/>
                </a:solidFill>
                <a:latin typeface="Times New Roman" panose="02020603050405020304" pitchFamily="18" charset="0"/>
                <a:cs typeface="Times New Roman" panose="02020603050405020304" pitchFamily="18" charset="0"/>
              </a:rPr>
              <a:t>sự và tổng số kết quả </a:t>
            </a:r>
            <a:r>
              <a:rPr lang="en-US" dirty="0" err="1" smtClean="0">
                <a:solidFill>
                  <a:srgbClr val="FF0000"/>
                </a:solidFill>
                <a:latin typeface="Times New Roman" panose="02020603050405020304" pitchFamily="18" charset="0"/>
                <a:cs typeface="Times New Roman" panose="02020603050405020304" pitchFamily="18" charset="0"/>
              </a:rPr>
              <a:t>đúng</a:t>
            </a:r>
            <a:r>
              <a:rPr lang="en-US" dirty="0" smtClean="0">
                <a:solidFill>
                  <a:srgbClr val="FF0000"/>
                </a:solidFill>
                <a:latin typeface="Times New Roman" panose="02020603050405020304" pitchFamily="18" charset="0"/>
                <a:cs typeface="Times New Roman" panose="02020603050405020304" pitchFamily="18" charset="0"/>
              </a:rPr>
              <a:t> </a:t>
            </a:r>
            <a:r>
              <a:rPr lang="vi-VN" dirty="0" smtClean="0">
                <a:solidFill>
                  <a:srgbClr val="FF0000"/>
                </a:solidFill>
                <a:latin typeface="Times New Roman" panose="02020603050405020304" pitchFamily="18" charset="0"/>
                <a:cs typeface="Times New Roman" panose="02020603050405020304" pitchFamily="18" charset="0"/>
              </a:rPr>
              <a:t>được </a:t>
            </a:r>
            <a:r>
              <a:rPr lang="vi-VN" dirty="0">
                <a:solidFill>
                  <a:srgbClr val="FF0000"/>
                </a:solidFill>
                <a:latin typeface="Times New Roman" panose="02020603050405020304" pitchFamily="18" charset="0"/>
                <a:cs typeface="Times New Roman" panose="02020603050405020304" pitchFamily="18" charset="0"/>
              </a:rPr>
              <a:t>dự </a:t>
            </a:r>
            <a:r>
              <a:rPr lang="vi-VN" dirty="0" smtClean="0">
                <a:solidFill>
                  <a:srgbClr val="FF0000"/>
                </a:solidFill>
                <a:latin typeface="Times New Roman" panose="02020603050405020304" pitchFamily="18" charset="0"/>
                <a:cs typeface="Times New Roman" panose="02020603050405020304" pitchFamily="18" charset="0"/>
              </a:rPr>
              <a:t>đoán</a:t>
            </a:r>
            <a:endParaRPr lang="en-US" altLang="en-US" b="1"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+ 100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mèo</a:t>
            </a:r>
            <a:r>
              <a:rPr lang="en-US" dirty="0">
                <a:latin typeface="Times New Roman" panose="02020603050405020304" pitchFamily="18" charset="0"/>
                <a:cs typeface="Times New Roman" panose="02020603050405020304" pitchFamily="18" charset="0"/>
              </a:rPr>
              <a:t> (</a:t>
            </a:r>
            <a:r>
              <a:rPr lang="vi-VN" dirty="0">
                <a:cs typeface="Times New Roman" panose="02020603050405020304" pitchFamily="18" charset="0"/>
              </a:rPr>
              <a:t>dự đoán đúng 90 ảnh</a:t>
            </a:r>
            <a:r>
              <a:rPr lang="en-US" dirty="0">
                <a:latin typeface="Times New Roman" panose="02020603050405020304" pitchFamily="18" charset="0"/>
                <a:cs typeface="Times New Roman" panose="02020603050405020304" pitchFamily="18" charset="0"/>
              </a:rPr>
              <a:t> cat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True Positive</a:t>
            </a:r>
            <a:r>
              <a:rPr lang="vi-VN" dirty="0">
                <a:cs typeface="Times New Roman" panose="02020603050405020304" pitchFamily="18" charset="0"/>
              </a:rPr>
              <a:t>, còn 10 ảnh được dự đoán là</a:t>
            </a:r>
            <a:r>
              <a:rPr lang="en-US" dirty="0">
                <a:latin typeface="Times New Roman" panose="02020603050405020304" pitchFamily="18" charset="0"/>
                <a:cs typeface="Times New Roman" panose="02020603050405020304" pitchFamily="18" charset="0"/>
              </a:rPr>
              <a:t> non-cat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False Negative), </a:t>
            </a: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+ 1000 </a:t>
            </a:r>
            <a:r>
              <a:rPr lang="en-US" dirty="0" err="1">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không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phải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mèo</a:t>
            </a:r>
            <a:r>
              <a:rPr lang="en-US" dirty="0">
                <a:latin typeface="Times New Roman" panose="02020603050405020304" pitchFamily="18" charset="0"/>
                <a:cs typeface="Times New Roman" panose="02020603050405020304" pitchFamily="18" charset="0"/>
              </a:rPr>
              <a:t> (</a:t>
            </a:r>
            <a:r>
              <a:rPr lang="vi-VN" dirty="0">
                <a:cs typeface="Times New Roman" panose="02020603050405020304" pitchFamily="18" charset="0"/>
              </a:rPr>
              <a:t>dự đoán đúng được 940 ảnh là non-cat, được gọi là True Negative, còn 60 ảnh bị dự đoán nhầm sang cat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gọi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False Positive</a:t>
            </a:r>
            <a:r>
              <a:rPr lang="en-US"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it-IT" dirty="0">
                <a:solidFill>
                  <a:srgbClr val="FF0000"/>
                </a:solidFill>
                <a:latin typeface="Times New Roman" panose="02020603050405020304" pitchFamily="18" charset="0"/>
                <a:cs typeface="Times New Roman" panose="02020603050405020304" pitchFamily="18" charset="0"/>
              </a:rPr>
              <a:t>Precision(cat)</a:t>
            </a:r>
            <a:r>
              <a:rPr lang="it-IT" dirty="0">
                <a:latin typeface="Times New Roman" panose="02020603050405020304" pitchFamily="18" charset="0"/>
                <a:cs typeface="Times New Roman" panose="02020603050405020304" pitchFamily="18" charset="0"/>
              </a:rPr>
              <a:t> = 90/(90+60) = 60% </a:t>
            </a:r>
            <a:endParaRPr lang="it-IT"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it-IT" dirty="0" smtClean="0">
                <a:solidFill>
                  <a:srgbClr val="FF0000"/>
                </a:solidFill>
                <a:latin typeface="Times New Roman" panose="02020603050405020304" pitchFamily="18" charset="0"/>
                <a:cs typeface="Times New Roman" panose="02020603050405020304" pitchFamily="18" charset="0"/>
              </a:rPr>
              <a:t>Precision(non-cat</a:t>
            </a:r>
            <a:r>
              <a:rPr lang="it-IT" dirty="0">
                <a:solidFill>
                  <a:srgbClr val="FF0000"/>
                </a:solidFill>
                <a:latin typeface="Times New Roman" panose="02020603050405020304" pitchFamily="18" charset="0"/>
                <a:cs typeface="Times New Roman" panose="02020603050405020304" pitchFamily="18" charset="0"/>
              </a:rPr>
              <a:t>) </a:t>
            </a:r>
            <a:r>
              <a:rPr lang="it-IT" dirty="0">
                <a:latin typeface="Times New Roman" panose="02020603050405020304" pitchFamily="18" charset="0"/>
                <a:cs typeface="Times New Roman" panose="02020603050405020304" pitchFamily="18" charset="0"/>
              </a:rPr>
              <a:t>= 940/(940+10) = 98.9%</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58252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011077"/>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0" y="844777"/>
            <a:ext cx="12039600" cy="5709920"/>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smtClean="0">
                <a:solidFill>
                  <a:schemeClr val="tx1"/>
                </a:solidFill>
                <a:latin typeface="Times New Roman" panose="02020603050405020304" pitchFamily="18" charset="0"/>
                <a:cs typeface="Times New Roman" panose="02020603050405020304" pitchFamily="18" charset="0"/>
              </a:rPr>
              <a:t>Recall: </a:t>
            </a:r>
            <a:r>
              <a:rPr lang="vi-VN" dirty="0">
                <a:solidFill>
                  <a:srgbClr val="FF0000"/>
                </a:solidFill>
                <a:cs typeface="Times New Roman" panose="02020603050405020304" pitchFamily="18" charset="0"/>
              </a:rPr>
              <a:t>tỷ lệ dự báo chính xác các trường hợp positive trên toàn bộ các mẫu thuộc </a:t>
            </a:r>
            <a:r>
              <a:rPr lang="vi-VN" dirty="0" smtClean="0">
                <a:solidFill>
                  <a:srgbClr val="FF0000"/>
                </a:solidFill>
                <a:cs typeface="Times New Roman" panose="02020603050405020304" pitchFamily="18" charset="0"/>
              </a:rPr>
              <a:t>nhóm positive</a:t>
            </a:r>
            <a:endParaRPr lang="en-US" altLang="en-US" b="1"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a:t>
            </a:r>
            <a:r>
              <a:rPr lang="en-US" dirty="0">
                <a:solidFill>
                  <a:srgbClr val="FF0000"/>
                </a:solidFill>
                <a:latin typeface="Times New Roman" panose="02020603050405020304" pitchFamily="18" charset="0"/>
                <a:cs typeface="Times New Roman" panose="02020603050405020304" pitchFamily="18" charset="0"/>
              </a:rPr>
              <a:t>Recall </a:t>
            </a:r>
            <a:r>
              <a:rPr lang="en-US" dirty="0" err="1">
                <a:solidFill>
                  <a:srgbClr val="FF0000"/>
                </a:solidFill>
                <a:latin typeface="Times New Roman" panose="02020603050405020304" pitchFamily="18" charset="0"/>
                <a:cs typeface="Times New Roman" panose="02020603050405020304" pitchFamily="18" charset="0"/>
              </a:rPr>
              <a:t>gần</a:t>
            </a:r>
            <a:r>
              <a:rPr lang="en-US" dirty="0">
                <a:solidFill>
                  <a:srgbClr val="FF0000"/>
                </a:solidFill>
                <a:latin typeface="Times New Roman" panose="02020603050405020304" pitchFamily="18" charset="0"/>
                <a:cs typeface="Times New Roman" panose="02020603050405020304" pitchFamily="18" charset="0"/>
              </a:rPr>
              <a:t> 1 </a:t>
            </a:r>
            <a:r>
              <a:rPr lang="en-US" dirty="0" err="1">
                <a:solidFill>
                  <a:schemeClr val="tx1"/>
                </a:solidFill>
                <a:latin typeface="Times New Roman" panose="02020603050405020304" pitchFamily="18" charset="0"/>
                <a:cs typeface="Times New Roman" panose="02020603050405020304" pitchFamily="18" charset="0"/>
              </a:rPr>
              <a:t>cho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thấy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mô</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hình</a:t>
            </a: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không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bỏ</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sót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bất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kỳ</a:t>
            </a:r>
            <a:r>
              <a:rPr lang="en-US" dirty="0">
                <a:solidFill>
                  <a:schemeClr val="tx1"/>
                </a:solidFill>
                <a:latin typeface="Times New Roman" panose="02020603050405020304" pitchFamily="18" charset="0"/>
                <a:cs typeface="Times New Roman" panose="02020603050405020304" pitchFamily="18" charset="0"/>
              </a:rPr>
              <a:t> true positive </a:t>
            </a:r>
            <a:r>
              <a:rPr lang="en-US" dirty="0" err="1">
                <a:solidFill>
                  <a:schemeClr val="tx1"/>
                </a:solidFill>
                <a:latin typeface="Times New Roman" panose="02020603050405020304" pitchFamily="18" charset="0"/>
                <a:cs typeface="Times New Roman" panose="02020603050405020304" pitchFamily="18" charset="0"/>
              </a:rPr>
              <a:t>nào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có</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thể</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phân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loại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tốt</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việc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dán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nhãn</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đúng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và</a:t>
            </a: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sai</a:t>
            </a:r>
            <a:endParaRPr lang="en-US"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en-US" dirty="0" smtClean="0">
                <a:solidFill>
                  <a:srgbClr val="FF0000"/>
                </a:solidFill>
                <a:latin typeface="Times New Roman" panose="02020603050405020304" pitchFamily="18" charset="0"/>
                <a:cs typeface="Times New Roman" panose="02020603050405020304" pitchFamily="18" charset="0"/>
              </a:rPr>
              <a:t>Recall </a:t>
            </a:r>
            <a:r>
              <a:rPr lang="vi-VN" dirty="0" smtClean="0">
                <a:solidFill>
                  <a:srgbClr val="FF0000"/>
                </a:solidFill>
                <a:latin typeface="Times New Roman" panose="02020603050405020304" pitchFamily="18" charset="0"/>
                <a:cs typeface="Times New Roman" panose="02020603050405020304" pitchFamily="18" charset="0"/>
              </a:rPr>
              <a:t>thấp </a:t>
            </a:r>
            <a:r>
              <a:rPr lang="vi-VN" dirty="0" smtClean="0">
                <a:solidFill>
                  <a:srgbClr val="FF0000"/>
                </a:solidFill>
                <a:cs typeface="Times New Roman" panose="02020603050405020304" pitchFamily="18" charset="0"/>
              </a:rPr>
              <a:t>(&lt;0,5)</a:t>
            </a:r>
            <a:r>
              <a:rPr lang="vi-VN" dirty="0" smtClean="0">
                <a:cs typeface="Times New Roman" panose="02020603050405020304" pitchFamily="18" charset="0"/>
              </a:rPr>
              <a:t> </a:t>
            </a:r>
            <a:r>
              <a:rPr lang="vi-VN" dirty="0"/>
              <a:t>có nghĩa là trình phân loại có số lượng false negative cao</a:t>
            </a:r>
            <a:r>
              <a:rPr lang="vi-VN" dirty="0" smtClean="0">
                <a:cs typeface="Times New Roman" panose="02020603050405020304" pitchFamily="18" charset="0"/>
              </a:rPr>
              <a:t>. Đây có thể là kết quả của class không cân bằng hoặc siêu tham số mô hình không được hiệu chỉnh.</a:t>
            </a: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3"/>
          <a:stretch>
            <a:fillRect/>
          </a:stretch>
        </p:blipFill>
        <p:spPr>
          <a:xfrm>
            <a:off x="2651125" y="2121542"/>
            <a:ext cx="6985636" cy="1188655"/>
          </a:xfrm>
          <a:prstGeom prst="rect">
            <a:avLst/>
          </a:prstGeom>
        </p:spPr>
      </p:pic>
    </p:spTree>
    <p:extLst>
      <p:ext uri="{BB962C8B-B14F-4D97-AF65-F5344CB8AC3E}">
        <p14:creationId xmlns:p14="http://schemas.microsoft.com/office/powerpoint/2010/main" val="19752740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011077"/>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0" y="844777"/>
            <a:ext cx="12039600" cy="5709920"/>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smtClean="0">
                <a:solidFill>
                  <a:schemeClr val="tx1"/>
                </a:solidFill>
                <a:latin typeface="Times New Roman" panose="02020603050405020304" pitchFamily="18" charset="0"/>
                <a:cs typeface="Times New Roman" panose="02020603050405020304" pitchFamily="18" charset="0"/>
              </a:rPr>
              <a:t>Recall</a:t>
            </a:r>
          </a:p>
          <a:p>
            <a:pPr>
              <a:lnSpc>
                <a:spcPct val="150000"/>
              </a:lnSpc>
              <a:spcBef>
                <a:spcPts val="0"/>
              </a:spcBef>
            </a:pPr>
            <a:r>
              <a:rPr lang="en-US" dirty="0" smtClean="0">
                <a:latin typeface="Times New Roman" panose="02020603050405020304" pitchFamily="18" charset="0"/>
                <a:cs typeface="Times New Roman" panose="02020603050405020304" pitchFamily="18" charset="0"/>
              </a:rPr>
              <a:t>Vi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Áp dụng vào bài toán Cat/Non-cat, </a:t>
            </a:r>
            <a:r>
              <a:rPr lang="vi-VN" dirty="0" smtClean="0">
                <a:latin typeface="Times New Roman" panose="02020603050405020304" pitchFamily="18" charset="0"/>
                <a:cs typeface="Times New Roman" panose="02020603050405020304" pitchFamily="18" charset="0"/>
              </a:rPr>
              <a:t>Recall</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sẽ </a:t>
            </a:r>
            <a:r>
              <a:rPr lang="vi-VN" dirty="0">
                <a:latin typeface="Times New Roman" panose="02020603050405020304" pitchFamily="18" charset="0"/>
                <a:cs typeface="Times New Roman" panose="02020603050405020304" pitchFamily="18" charset="0"/>
              </a:rPr>
              <a:t>được tính như sau:</a:t>
            </a:r>
          </a:p>
          <a:p>
            <a:pPr>
              <a:lnSpc>
                <a:spcPct val="150000"/>
              </a:lnSpc>
              <a:spcBef>
                <a:spcPts val="0"/>
              </a:spcBef>
            </a:pPr>
            <a:r>
              <a:rPr lang="vi-VN" dirty="0">
                <a:solidFill>
                  <a:srgbClr val="FF0000"/>
                </a:solidFill>
                <a:latin typeface="Times New Roman" panose="02020603050405020304" pitchFamily="18" charset="0"/>
                <a:cs typeface="Times New Roman" panose="02020603050405020304" pitchFamily="18" charset="0"/>
              </a:rPr>
              <a:t>Recall(cat) </a:t>
            </a:r>
            <a:r>
              <a:rPr lang="vi-VN" dirty="0">
                <a:latin typeface="Times New Roman" panose="02020603050405020304" pitchFamily="18" charset="0"/>
                <a:cs typeface="Times New Roman" panose="02020603050405020304" pitchFamily="18" charset="0"/>
              </a:rPr>
              <a:t>= 90/(90+10) = 90%</a:t>
            </a:r>
          </a:p>
          <a:p>
            <a:pPr>
              <a:lnSpc>
                <a:spcPct val="150000"/>
              </a:lnSpc>
              <a:spcBef>
                <a:spcPts val="0"/>
              </a:spcBef>
            </a:pPr>
            <a:r>
              <a:rPr lang="vi-VN" dirty="0">
                <a:solidFill>
                  <a:srgbClr val="FF0000"/>
                </a:solidFill>
                <a:latin typeface="Times New Roman" panose="02020603050405020304" pitchFamily="18" charset="0"/>
                <a:cs typeface="Times New Roman" panose="02020603050405020304" pitchFamily="18" charset="0"/>
              </a:rPr>
              <a:t>Recall(non-cat) </a:t>
            </a:r>
            <a:r>
              <a:rPr lang="vi-VN" dirty="0">
                <a:latin typeface="Times New Roman" panose="02020603050405020304" pitchFamily="18" charset="0"/>
                <a:cs typeface="Times New Roman" panose="02020603050405020304" pitchFamily="18" charset="0"/>
              </a:rPr>
              <a:t>= 940/(940+60) = 94%</a:t>
            </a: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176293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011077"/>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0" y="844777"/>
            <a:ext cx="12039600" cy="5709920"/>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smtClean="0">
                <a:solidFill>
                  <a:schemeClr val="tx1"/>
                </a:solidFill>
                <a:latin typeface="Times New Roman" panose="02020603050405020304" pitchFamily="18" charset="0"/>
                <a:cs typeface="Times New Roman" panose="02020603050405020304" pitchFamily="18" charset="0"/>
              </a:rPr>
              <a:t>F1-score</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dirty="0" err="1" smtClean="0">
                <a:solidFill>
                  <a:srgbClr val="FF0000"/>
                </a:solidFill>
                <a:latin typeface="Times New Roman" panose="02020603050405020304" pitchFamily="18" charset="0"/>
                <a:cs typeface="Times New Roman" panose="02020603050405020304" pitchFamily="18" charset="0"/>
              </a:rPr>
              <a:t>là</a:t>
            </a:r>
            <a:r>
              <a:rPr lang="en-US" altLang="en-US" dirty="0" smtClean="0">
                <a:solidFill>
                  <a:srgbClr val="FF0000"/>
                </a:solidFill>
                <a:latin typeface="Times New Roman" panose="02020603050405020304" pitchFamily="18" charset="0"/>
                <a:cs typeface="Times New Roman" panose="02020603050405020304" pitchFamily="18" charset="0"/>
              </a:rPr>
              <a:t> </a:t>
            </a:r>
            <a:r>
              <a:rPr lang="en-US" altLang="en-US" dirty="0" err="1">
                <a:solidFill>
                  <a:srgbClr val="FF0000"/>
                </a:solidFill>
                <a:latin typeface="Times New Roman" panose="02020603050405020304" pitchFamily="18" charset="0"/>
                <a:cs typeface="Times New Roman" panose="02020603050405020304" pitchFamily="18" charset="0"/>
              </a:rPr>
              <a:t>giá</a:t>
            </a:r>
            <a:r>
              <a:rPr lang="en-US" altLang="en-US" dirty="0">
                <a:solidFill>
                  <a:srgbClr val="FF0000"/>
                </a:solidFill>
                <a:latin typeface="Times New Roman" panose="02020603050405020304" pitchFamily="18" charset="0"/>
                <a:cs typeface="Times New Roman" panose="02020603050405020304" pitchFamily="18" charset="0"/>
              </a:rPr>
              <a:t> </a:t>
            </a:r>
            <a:r>
              <a:rPr lang="en-US" altLang="en-US" dirty="0" err="1">
                <a:solidFill>
                  <a:srgbClr val="FF0000"/>
                </a:solidFill>
                <a:latin typeface="Times New Roman" panose="02020603050405020304" pitchFamily="18" charset="0"/>
                <a:cs typeface="Times New Roman" panose="02020603050405020304" pitchFamily="18" charset="0"/>
              </a:rPr>
              <a:t>trị</a:t>
            </a:r>
            <a:r>
              <a:rPr lang="en-US" altLang="en-US" dirty="0">
                <a:solidFill>
                  <a:srgbClr val="FF0000"/>
                </a:solidFill>
                <a:latin typeface="Times New Roman" panose="02020603050405020304" pitchFamily="18" charset="0"/>
                <a:cs typeface="Times New Roman" panose="02020603050405020304" pitchFamily="18" charset="0"/>
              </a:rPr>
              <a:t> </a:t>
            </a:r>
            <a:r>
              <a:rPr lang="en-US" altLang="en-US" dirty="0" err="1">
                <a:solidFill>
                  <a:srgbClr val="FF0000"/>
                </a:solidFill>
                <a:latin typeface="Times New Roman" panose="02020603050405020304" pitchFamily="18" charset="0"/>
                <a:cs typeface="Times New Roman" panose="02020603050405020304" pitchFamily="18" charset="0"/>
              </a:rPr>
              <a:t>trung</a:t>
            </a:r>
            <a:r>
              <a:rPr lang="en-US" altLang="en-US" dirty="0">
                <a:solidFill>
                  <a:srgbClr val="FF0000"/>
                </a:solidFill>
                <a:latin typeface="Times New Roman" panose="02020603050405020304" pitchFamily="18" charset="0"/>
                <a:cs typeface="Times New Roman" panose="02020603050405020304" pitchFamily="18" charset="0"/>
              </a:rPr>
              <a:t> </a:t>
            </a:r>
            <a:r>
              <a:rPr lang="en-US" altLang="en-US" dirty="0" err="1">
                <a:solidFill>
                  <a:srgbClr val="FF0000"/>
                </a:solidFill>
                <a:latin typeface="Times New Roman" panose="02020603050405020304" pitchFamily="18" charset="0"/>
                <a:cs typeface="Times New Roman" panose="02020603050405020304" pitchFamily="18" charset="0"/>
              </a:rPr>
              <a:t>bình</a:t>
            </a:r>
            <a:r>
              <a:rPr lang="en-US" altLang="en-US" dirty="0">
                <a:solidFill>
                  <a:srgbClr val="FF0000"/>
                </a:solidFill>
                <a:latin typeface="Times New Roman" panose="02020603050405020304" pitchFamily="18" charset="0"/>
                <a:cs typeface="Times New Roman" panose="02020603050405020304" pitchFamily="18" charset="0"/>
              </a:rPr>
              <a:t> </a:t>
            </a:r>
            <a:r>
              <a:rPr lang="en-US" altLang="en-US" dirty="0" err="1" smtClean="0">
                <a:solidFill>
                  <a:srgbClr val="FF0000"/>
                </a:solidFill>
                <a:latin typeface="Times New Roman" panose="02020603050405020304" pitchFamily="18" charset="0"/>
                <a:cs typeface="Times New Roman" panose="02020603050405020304" pitchFamily="18" charset="0"/>
              </a:rPr>
              <a:t>điều</a:t>
            </a:r>
            <a:r>
              <a:rPr lang="en-US" altLang="en-US" dirty="0" smtClean="0">
                <a:solidFill>
                  <a:srgbClr val="FF0000"/>
                </a:solidFill>
                <a:latin typeface="Times New Roman" panose="02020603050405020304" pitchFamily="18" charset="0"/>
                <a:cs typeface="Times New Roman" panose="02020603050405020304" pitchFamily="18" charset="0"/>
              </a:rPr>
              <a:t> </a:t>
            </a:r>
            <a:r>
              <a:rPr lang="en-US" altLang="en-US" dirty="0" err="1" smtClean="0">
                <a:solidFill>
                  <a:srgbClr val="FF0000"/>
                </a:solidFill>
                <a:latin typeface="Times New Roman" panose="02020603050405020304" pitchFamily="18" charset="0"/>
                <a:cs typeface="Times New Roman" panose="02020603050405020304" pitchFamily="18" charset="0"/>
              </a:rPr>
              <a:t>hòa</a:t>
            </a:r>
            <a:r>
              <a:rPr lang="en-US" altLang="en-US" dirty="0">
                <a:solidFill>
                  <a:srgbClr val="FF0000"/>
                </a:solidFill>
                <a:latin typeface="Times New Roman" panose="02020603050405020304" pitchFamily="18" charset="0"/>
                <a:cs typeface="Times New Roman" panose="02020603050405020304" pitchFamily="18" charset="0"/>
              </a:rPr>
              <a:t> (harmonic mean) </a:t>
            </a:r>
            <a:r>
              <a:rPr lang="en-US" altLang="en-US" dirty="0" err="1" smtClean="0">
                <a:solidFill>
                  <a:srgbClr val="FF0000"/>
                </a:solidFill>
                <a:latin typeface="Times New Roman" panose="02020603050405020304" pitchFamily="18" charset="0"/>
                <a:cs typeface="Times New Roman" panose="02020603050405020304" pitchFamily="18" charset="0"/>
              </a:rPr>
              <a:t>của</a:t>
            </a:r>
            <a:r>
              <a:rPr lang="en-US" altLang="en-US" dirty="0" smtClean="0">
                <a:solidFill>
                  <a:srgbClr val="FF0000"/>
                </a:solidFill>
                <a:latin typeface="Times New Roman" panose="02020603050405020304" pitchFamily="18" charset="0"/>
                <a:cs typeface="Times New Roman" panose="02020603050405020304" pitchFamily="18" charset="0"/>
              </a:rPr>
              <a:t> </a:t>
            </a:r>
            <a:r>
              <a:rPr lang="en-US" altLang="en-US" dirty="0">
                <a:solidFill>
                  <a:srgbClr val="FF0000"/>
                </a:solidFill>
                <a:latin typeface="Times New Roman" panose="02020603050405020304" pitchFamily="18" charset="0"/>
                <a:cs typeface="Times New Roman" panose="02020603050405020304" pitchFamily="18" charset="0"/>
              </a:rPr>
              <a:t>precision </a:t>
            </a:r>
            <a:r>
              <a:rPr lang="en-US" altLang="en-US" dirty="0" err="1">
                <a:solidFill>
                  <a:srgbClr val="FF0000"/>
                </a:solidFill>
                <a:latin typeface="Times New Roman" panose="02020603050405020304" pitchFamily="18" charset="0"/>
                <a:cs typeface="Times New Roman" panose="02020603050405020304" pitchFamily="18" charset="0"/>
              </a:rPr>
              <a:t>và</a:t>
            </a:r>
            <a:r>
              <a:rPr lang="en-US" altLang="en-US" dirty="0">
                <a:solidFill>
                  <a:srgbClr val="FF0000"/>
                </a:solidFill>
                <a:latin typeface="Times New Roman" panose="02020603050405020304" pitchFamily="18" charset="0"/>
                <a:cs typeface="Times New Roman" panose="02020603050405020304" pitchFamily="18" charset="0"/>
              </a:rPr>
              <a:t> recall</a:t>
            </a:r>
            <a:endParaRPr lang="en-US" altLang="en-US" dirty="0" smtClean="0">
              <a:solidFill>
                <a:srgbClr val="FF0000"/>
              </a:solidFill>
              <a:latin typeface="Times New Roman" panose="02020603050405020304" pitchFamily="18" charset="0"/>
              <a:cs typeface="Times New Roman" panose="02020603050405020304" pitchFamily="18" charset="0"/>
            </a:endParaRPr>
          </a:p>
          <a:p>
            <a:pPr>
              <a:lnSpc>
                <a:spcPct val="150000"/>
              </a:lnSpc>
              <a:spcBef>
                <a:spcPts val="0"/>
              </a:spcBef>
            </a:pPr>
            <a:endParaRPr lang="en-US" dirty="0">
              <a:latin typeface="Times New Roman" panose="02020603050405020304" pitchFamily="18" charset="0"/>
              <a:cs typeface="Times New Roman" panose="02020603050405020304" pitchFamily="18" charset="0"/>
            </a:endParaRPr>
          </a:p>
          <a:p>
            <a:pPr>
              <a:lnSpc>
                <a:spcPct val="150000"/>
              </a:lnSpc>
              <a:spcBef>
                <a:spcPts val="0"/>
              </a:spcBef>
            </a:pPr>
            <a:endParaRPr lang="en-US" dirty="0" smtClean="0">
              <a:latin typeface="Times New Roman" panose="02020603050405020304" pitchFamily="18" charset="0"/>
              <a:cs typeface="Times New Roman" panose="02020603050405020304" pitchFamily="18" charset="0"/>
            </a:endParaRPr>
          </a:p>
          <a:p>
            <a:pPr>
              <a:lnSpc>
                <a:spcPct val="150000"/>
              </a:lnSpc>
              <a:spcBef>
                <a:spcPts val="0"/>
              </a:spcBef>
            </a:pPr>
            <a:endParaRPr lang="en-US" dirty="0">
              <a:latin typeface="Times New Roman" panose="02020603050405020304" pitchFamily="18" charset="0"/>
              <a:cs typeface="Times New Roman" panose="02020603050405020304" pitchFamily="18" charset="0"/>
            </a:endParaRPr>
          </a:p>
          <a:p>
            <a:pPr>
              <a:lnSpc>
                <a:spcPct val="150000"/>
              </a:lnSpc>
              <a:spcBef>
                <a:spcPts val="0"/>
              </a:spcBef>
            </a:pPr>
            <a:endParaRPr lang="en-US"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F1 </a:t>
            </a:r>
            <a:r>
              <a:rPr lang="vi-VN" dirty="0">
                <a:latin typeface="Times New Roman" panose="02020603050405020304" pitchFamily="18" charset="0"/>
                <a:cs typeface="Times New Roman" panose="02020603050405020304" pitchFamily="18" charset="0"/>
              </a:rPr>
              <a:t>cao có nghĩa là </a:t>
            </a:r>
            <a:r>
              <a:rPr lang="vi-VN" dirty="0" smtClean="0">
                <a:latin typeface="Times New Roman" panose="02020603050405020304" pitchFamily="18" charset="0"/>
                <a:cs typeface="Times New Roman" panose="02020603050405020304" pitchFamily="18" charset="0"/>
              </a:rPr>
              <a:t>có </a:t>
            </a:r>
            <a:r>
              <a:rPr lang="vi-VN" dirty="0">
                <a:latin typeface="Times New Roman" panose="02020603050405020304" pitchFamily="18" charset="0"/>
                <a:cs typeface="Times New Roman" panose="02020603050405020304" pitchFamily="18" charset="0"/>
              </a:rPr>
              <a:t>khả năng có precision và recall cao trên phần lớn quyết </a:t>
            </a:r>
            <a:r>
              <a:rPr lang="vi-VN" dirty="0" smtClean="0">
                <a:latin typeface="Times New Roman" panose="02020603050405020304" pitchFamily="18" charset="0"/>
                <a:cs typeface="Times New Roman" panose="02020603050405020304" pitchFamily="18" charset="0"/>
              </a:rPr>
              <a:t>định. </a:t>
            </a:r>
            <a:endParaRPr lang="en-US"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F1 </a:t>
            </a:r>
            <a:r>
              <a:rPr lang="vi-VN" dirty="0">
                <a:latin typeface="Times New Roman" panose="02020603050405020304" pitchFamily="18" charset="0"/>
                <a:cs typeface="Times New Roman" panose="02020603050405020304" pitchFamily="18" charset="0"/>
              </a:rPr>
              <a:t>thấp, không rõ vấn đề là gì (precision thấp hay recall thấp?) và liệu mô hình có bị </a:t>
            </a:r>
            <a:r>
              <a:rPr lang="vi-VN" dirty="0">
                <a:solidFill>
                  <a:srgbClr val="FF0000"/>
                </a:solidFill>
                <a:latin typeface="Times New Roman" panose="02020603050405020304" pitchFamily="18" charset="0"/>
                <a:cs typeface="Times New Roman" panose="02020603050405020304" pitchFamily="18" charset="0"/>
              </a:rPr>
              <a:t>Sai </a:t>
            </a:r>
            <a:r>
              <a:rPr lang="vi-VN" dirty="0" smtClean="0">
                <a:solidFill>
                  <a:srgbClr val="FF0000"/>
                </a:solidFill>
                <a:latin typeface="Times New Roman" panose="02020603050405020304" pitchFamily="18" charset="0"/>
                <a:cs typeface="Times New Roman" panose="02020603050405020304" pitchFamily="18" charset="0"/>
              </a:rPr>
              <a:t>lầm</a:t>
            </a:r>
            <a:r>
              <a:rPr lang="en-US" dirty="0" smtClean="0">
                <a:solidFill>
                  <a:srgbClr val="FF0000"/>
                </a:solidFill>
                <a:latin typeface="Times New Roman" panose="02020603050405020304" pitchFamily="18" charset="0"/>
                <a:cs typeface="Times New Roman" panose="02020603050405020304" pitchFamily="18" charset="0"/>
              </a:rPr>
              <a:t> hay </a:t>
            </a:r>
            <a:r>
              <a:rPr lang="en-US" dirty="0" err="1" smtClean="0">
                <a:solidFill>
                  <a:srgbClr val="FF0000"/>
                </a:solidFill>
                <a:latin typeface="Times New Roman" panose="02020603050405020304" pitchFamily="18" charset="0"/>
                <a:cs typeface="Times New Roman" panose="02020603050405020304" pitchFamily="18" charset="0"/>
              </a:rPr>
              <a:t>không</a:t>
            </a:r>
            <a:r>
              <a:rPr lang="en-US" dirty="0" smtClean="0">
                <a:latin typeface="Times New Roman" panose="02020603050405020304" pitchFamily="18" charset="0"/>
                <a:cs typeface="Times New Roman" panose="02020603050405020304" pitchFamily="18" charset="0"/>
              </a:rPr>
              <a:t>?</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347787" y="2068512"/>
            <a:ext cx="9344546" cy="1119188"/>
          </a:xfrm>
          <a:prstGeom prst="rect">
            <a:avLst/>
          </a:prstGeom>
        </p:spPr>
      </p:pic>
    </p:spTree>
    <p:extLst>
      <p:ext uri="{BB962C8B-B14F-4D97-AF65-F5344CB8AC3E}">
        <p14:creationId xmlns:p14="http://schemas.microsoft.com/office/powerpoint/2010/main" val="2982457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424" y="138500"/>
            <a:ext cx="10772775" cy="1011077"/>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0" y="844777"/>
            <a:ext cx="12039600" cy="5709920"/>
          </a:xfrm>
        </p:spPr>
        <p:txBody>
          <a:bodyPr>
            <a:normAutofit/>
          </a:bodyPr>
          <a:lstStyle/>
          <a:p>
            <a:pPr algn="just">
              <a:lnSpc>
                <a:spcPct val="150000"/>
              </a:lnSpc>
              <a:spcBef>
                <a:spcPts val="0"/>
              </a:spcBef>
              <a:buFont typeface="Wingdings" panose="05000000000000000000" pitchFamily="2" charset="2"/>
              <a:buChar char="Ø"/>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smtClean="0">
                <a:solidFill>
                  <a:schemeClr val="tx1"/>
                </a:solidFill>
                <a:latin typeface="Times New Roman" panose="02020603050405020304" pitchFamily="18" charset="0"/>
                <a:cs typeface="Times New Roman" panose="02020603050405020304" pitchFamily="18" charset="0"/>
              </a:rPr>
              <a:t>F1-score</a:t>
            </a:r>
            <a:endParaRPr lang="en-US" altLang="en-US" dirty="0" smtClean="0">
              <a:solidFill>
                <a:srgbClr val="FF0000"/>
              </a:solidFill>
              <a:latin typeface="Times New Roman" panose="02020603050405020304" pitchFamily="18" charset="0"/>
              <a:cs typeface="Times New Roman" panose="02020603050405020304" pitchFamily="18" charset="0"/>
            </a:endParaRPr>
          </a:p>
          <a:p>
            <a:pPr>
              <a:lnSpc>
                <a:spcPct val="150000"/>
              </a:lnSpc>
              <a:spcBef>
                <a:spcPts val="0"/>
              </a:spcBef>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75273" y="2882855"/>
            <a:ext cx="5916904" cy="1862138"/>
          </a:xfrm>
          <a:prstGeom prst="rect">
            <a:avLst/>
          </a:prstGeom>
        </p:spPr>
      </p:pic>
      <p:pic>
        <p:nvPicPr>
          <p:cNvPr id="7" name="Picture 6"/>
          <p:cNvPicPr>
            <a:picLocks noChangeAspect="1"/>
          </p:cNvPicPr>
          <p:nvPr/>
        </p:nvPicPr>
        <p:blipFill>
          <a:blip r:embed="rId4"/>
          <a:stretch>
            <a:fillRect/>
          </a:stretch>
        </p:blipFill>
        <p:spPr>
          <a:xfrm>
            <a:off x="6267450" y="2028099"/>
            <a:ext cx="5772150" cy="3343275"/>
          </a:xfrm>
          <a:prstGeom prst="rect">
            <a:avLst/>
          </a:prstGeom>
        </p:spPr>
      </p:pic>
    </p:spTree>
    <p:extLst>
      <p:ext uri="{BB962C8B-B14F-4D97-AF65-F5344CB8AC3E}">
        <p14:creationId xmlns:p14="http://schemas.microsoft.com/office/powerpoint/2010/main" val="28269368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P</a:t>
            </a:r>
            <a:r>
              <a:rPr lang="vi-VN" altLang="en-US" b="1" dirty="0" smtClean="0">
                <a:solidFill>
                  <a:schemeClr val="tx1"/>
                </a:solidFill>
                <a:latin typeface="Times New Roman" panose="02020603050405020304" pitchFamily="18" charset="0"/>
                <a:cs typeface="Times New Roman" panose="02020603050405020304" pitchFamily="18" charset="0"/>
              </a:rPr>
              <a:t>hương pháp đánh giá</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mô</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hình</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cho</a:t>
            </a:r>
            <a:r>
              <a:rPr lang="en-US" altLang="en-US" b="1" dirty="0" smtClean="0">
                <a:solidFill>
                  <a:schemeClr val="tx1"/>
                </a:solidFill>
                <a:latin typeface="Times New Roman" panose="02020603050405020304" pitchFamily="18" charset="0"/>
                <a:cs typeface="Times New Roman" panose="02020603050405020304" pitchFamily="18" charset="0"/>
              </a:rPr>
              <a:t> </a:t>
            </a:r>
            <a:r>
              <a:rPr lang="fr-FR" altLang="en-US" b="1" dirty="0" err="1" smtClean="0">
                <a:solidFill>
                  <a:schemeClr val="tx1"/>
                </a:solidFill>
                <a:latin typeface="Times New Roman" panose="02020603050405020304" pitchFamily="18" charset="0"/>
                <a:cs typeface="Times New Roman" panose="02020603050405020304" pitchFamily="18" charset="0"/>
              </a:rPr>
              <a:t>bài</a:t>
            </a:r>
            <a:r>
              <a:rPr lang="fr-FR" altLang="en-US" b="1" dirty="0" smtClean="0">
                <a:solidFill>
                  <a:schemeClr val="tx1"/>
                </a:solidFill>
                <a:latin typeface="Times New Roman" panose="02020603050405020304" pitchFamily="18" charset="0"/>
                <a:cs typeface="Times New Roman" panose="02020603050405020304" pitchFamily="18" charset="0"/>
              </a:rPr>
              <a:t> </a:t>
            </a:r>
            <a:r>
              <a:rPr lang="fr-FR" altLang="en-US" b="1" dirty="0" err="1">
                <a:solidFill>
                  <a:schemeClr val="tx1"/>
                </a:solidFill>
                <a:latin typeface="Times New Roman" panose="02020603050405020304" pitchFamily="18" charset="0"/>
                <a:cs typeface="Times New Roman" panose="02020603050405020304" pitchFamily="18" charset="0"/>
              </a:rPr>
              <a:t>toán</a:t>
            </a:r>
            <a:r>
              <a:rPr lang="fr-FR" altLang="en-US" b="1" dirty="0">
                <a:solidFill>
                  <a:schemeClr val="tx1"/>
                </a:solidFill>
                <a:latin typeface="Times New Roman" panose="02020603050405020304" pitchFamily="18" charset="0"/>
                <a:cs typeface="Times New Roman" panose="02020603050405020304" pitchFamily="18" charset="0"/>
              </a:rPr>
              <a:t> </a:t>
            </a:r>
            <a:r>
              <a:rPr lang="fr-FR" altLang="en-US" b="1" dirty="0" err="1">
                <a:solidFill>
                  <a:schemeClr val="tx1"/>
                </a:solidFill>
                <a:latin typeface="Times New Roman" panose="02020603050405020304" pitchFamily="18" charset="0"/>
                <a:cs typeface="Times New Roman" panose="02020603050405020304" pitchFamily="18" charset="0"/>
              </a:rPr>
              <a:t>hồi</a:t>
            </a:r>
            <a:r>
              <a:rPr lang="fr-FR" altLang="en-US" b="1" dirty="0">
                <a:solidFill>
                  <a:schemeClr val="tx1"/>
                </a:solidFill>
                <a:latin typeface="Times New Roman" panose="02020603050405020304" pitchFamily="18" charset="0"/>
                <a:cs typeface="Times New Roman" panose="02020603050405020304" pitchFamily="18" charset="0"/>
              </a:rPr>
              <a:t> </a:t>
            </a:r>
            <a:r>
              <a:rPr lang="fr-FR" altLang="en-US" b="1" dirty="0" err="1">
                <a:solidFill>
                  <a:schemeClr val="tx1"/>
                </a:solidFill>
                <a:latin typeface="Times New Roman" panose="02020603050405020304" pitchFamily="18" charset="0"/>
                <a:cs typeface="Times New Roman" panose="02020603050405020304" pitchFamily="18" charset="0"/>
              </a:rPr>
              <a:t>quy</a:t>
            </a:r>
            <a:r>
              <a:rPr lang="fr-FR" altLang="en-US" b="1" dirty="0">
                <a:solidFill>
                  <a:schemeClr val="tx1"/>
                </a:solidFill>
                <a:latin typeface="Times New Roman" panose="02020603050405020304" pitchFamily="18" charset="0"/>
                <a:cs typeface="Times New Roman" panose="02020603050405020304" pitchFamily="18" charset="0"/>
              </a:rPr>
              <a:t> (</a:t>
            </a:r>
            <a:r>
              <a:rPr lang="fr-FR" altLang="en-US" b="1" dirty="0" err="1">
                <a:solidFill>
                  <a:schemeClr val="tx1"/>
                </a:solidFill>
                <a:latin typeface="Times New Roman" panose="02020603050405020304" pitchFamily="18" charset="0"/>
                <a:cs typeface="Times New Roman" panose="02020603050405020304" pitchFamily="18" charset="0"/>
              </a:rPr>
              <a:t>Regression</a:t>
            </a:r>
            <a:r>
              <a:rPr lang="fr-FR" altLang="en-US" b="1" dirty="0" smtClean="0">
                <a:solidFill>
                  <a:schemeClr val="tx1"/>
                </a:solidFill>
                <a:latin typeface="Times New Roman" panose="02020603050405020304" pitchFamily="18" charset="0"/>
                <a:cs typeface="Times New Roman" panose="02020603050405020304" pitchFamily="18" charset="0"/>
              </a:rPr>
              <a:t>)</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a:lnSpc>
                <a:spcPct val="150000"/>
              </a:lnSpc>
              <a:spcBef>
                <a:spcPts val="0"/>
              </a:spcBef>
            </a:pPr>
            <a:r>
              <a:rPr lang="en-US" dirty="0">
                <a:latin typeface="Times New Roman" panose="02020603050405020304" pitchFamily="18" charset="0"/>
                <a:cs typeface="Times New Roman" panose="02020603050405020304" pitchFamily="18" charset="0"/>
              </a:rPr>
              <a:t>Đ</a:t>
            </a:r>
            <a:r>
              <a:rPr lang="vi-VN" dirty="0">
                <a:latin typeface="Times New Roman" panose="02020603050405020304" pitchFamily="18" charset="0"/>
                <a:cs typeface="Times New Roman" panose="02020603050405020304" pitchFamily="18" charset="0"/>
              </a:rPr>
              <a:t>ánh giá các mô hình Phân 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gồm</a:t>
            </a:r>
            <a:r>
              <a:rPr lang="vi-VN" dirty="0">
                <a:latin typeface="Times New Roman" panose="02020603050405020304" pitchFamily="18" charset="0"/>
                <a:cs typeface="Times New Roman" panose="02020603050405020304" pitchFamily="18" charset="0"/>
              </a:rPr>
              <a:t> các chỉ số:</a:t>
            </a:r>
            <a:endParaRPr lang="en-US"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Sai </a:t>
            </a:r>
            <a:r>
              <a:rPr lang="vi-VN" dirty="0">
                <a:latin typeface="Times New Roman" panose="02020603050405020304" pitchFamily="18" charset="0"/>
                <a:cs typeface="Times New Roman" panose="02020603050405020304" pitchFamily="18" charset="0"/>
              </a:rPr>
              <a:t>số trung bình tuyệt đối (MAE</a:t>
            </a:r>
            <a:r>
              <a:rPr lang="vi-VN"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a:lnSpc>
                <a:spcPct val="150000"/>
              </a:lnSpc>
              <a:spcBef>
                <a:spcPts val="0"/>
              </a:spcBef>
            </a:pP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Sai </a:t>
            </a:r>
            <a:r>
              <a:rPr lang="vi-VN" dirty="0">
                <a:latin typeface="Times New Roman" panose="02020603050405020304" pitchFamily="18" charset="0"/>
                <a:cs typeface="Times New Roman" panose="02020603050405020304" pitchFamily="18" charset="0"/>
              </a:rPr>
              <a:t>số trung bình phương (MSE</a:t>
            </a:r>
            <a:r>
              <a:rPr lang="vi-VN" dirty="0" smtClean="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a:p>
            <a:pPr marL="0" indent="0" algn="just">
              <a:lnSpc>
                <a:spcPct val="150000"/>
              </a:lnSpc>
              <a:buNone/>
            </a:pPr>
            <a:endParaRPr lang="en-US" dirty="0" smtClean="0"/>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20799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vi-VN" b="1" dirty="0"/>
              <a:t>Sai số trung bình phương (MSE</a:t>
            </a:r>
            <a:r>
              <a:rPr lang="vi-VN" b="1" dirty="0" smtClean="0"/>
              <a:t>)</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a:t>Sai số trung bình phương, hay còn gọi là sai số trung bình bình </a:t>
            </a:r>
            <a:r>
              <a:rPr lang="vi-VN" dirty="0" smtClean="0"/>
              <a:t>phương</a:t>
            </a:r>
            <a:r>
              <a:rPr lang="en-US" dirty="0" smtClean="0"/>
              <a:t> </a:t>
            </a:r>
            <a:r>
              <a:rPr lang="vi-VN" dirty="0" smtClean="0"/>
              <a:t>MSE</a:t>
            </a:r>
            <a:r>
              <a:rPr lang="en-US" dirty="0" smtClean="0"/>
              <a:t>:</a:t>
            </a:r>
            <a:r>
              <a:rPr lang="vi-VN" dirty="0" smtClean="0"/>
              <a:t> </a:t>
            </a:r>
            <a:r>
              <a:rPr lang="vi-VN" dirty="0"/>
              <a:t>tính giá trị trung bình của chênh lệch bình phương giữa giá trị mục tiêu và giá trị được mô hình hồi quy dự đoán</a:t>
            </a:r>
            <a:r>
              <a:rPr lang="vi-VN" dirty="0" smtClean="0"/>
              <a:t>.</a:t>
            </a:r>
            <a:endParaRPr lang="en-US" dirty="0" smtClean="0"/>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r>
              <a:rPr lang="vi-VN" dirty="0"/>
              <a:t>Trong đó:</a:t>
            </a:r>
          </a:p>
          <a:p>
            <a:r>
              <a:rPr lang="vi-VN" dirty="0"/>
              <a:t>y_j: giá trị thực</a:t>
            </a:r>
          </a:p>
          <a:p>
            <a:r>
              <a:rPr lang="vi-VN" dirty="0"/>
              <a:t>y_hat: giá trị dự đoán từ mô hình hồi quy</a:t>
            </a:r>
          </a:p>
          <a:p>
            <a:r>
              <a:rPr lang="vi-VN" dirty="0"/>
              <a:t>N: số lượng dữ liệu</a:t>
            </a: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3692524" y="3264975"/>
            <a:ext cx="3553423" cy="1377858"/>
          </a:xfrm>
          <a:prstGeom prst="rect">
            <a:avLst/>
          </a:prstGeom>
        </p:spPr>
      </p:pic>
    </p:spTree>
    <p:extLst>
      <p:ext uri="{BB962C8B-B14F-4D97-AF65-F5344CB8AC3E}">
        <p14:creationId xmlns:p14="http://schemas.microsoft.com/office/powerpoint/2010/main" val="26786711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vi-VN" b="1" dirty="0"/>
              <a:t>Sai số trung bình phương (MSE</a:t>
            </a:r>
            <a:r>
              <a:rPr lang="vi-VN" b="1" dirty="0" smtClean="0"/>
              <a:t>)</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555624" y="3237670"/>
            <a:ext cx="5000625" cy="1609725"/>
          </a:xfrm>
          <a:prstGeom prst="rect">
            <a:avLst/>
          </a:prstGeom>
        </p:spPr>
      </p:pic>
      <p:pic>
        <p:nvPicPr>
          <p:cNvPr id="9" name="Picture 8"/>
          <p:cNvPicPr>
            <a:picLocks noChangeAspect="1"/>
          </p:cNvPicPr>
          <p:nvPr/>
        </p:nvPicPr>
        <p:blipFill>
          <a:blip r:embed="rId4"/>
          <a:stretch>
            <a:fillRect/>
          </a:stretch>
        </p:blipFill>
        <p:spPr>
          <a:xfrm>
            <a:off x="6448425" y="2051050"/>
            <a:ext cx="3867150" cy="3619500"/>
          </a:xfrm>
          <a:prstGeom prst="rect">
            <a:avLst/>
          </a:prstGeom>
        </p:spPr>
      </p:pic>
    </p:spTree>
    <p:extLst>
      <p:ext uri="{BB962C8B-B14F-4D97-AF65-F5344CB8AC3E}">
        <p14:creationId xmlns:p14="http://schemas.microsoft.com/office/powerpoint/2010/main" val="38594405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t>Sai số trung bình tuyệt đối (MAE)</a:t>
            </a:r>
          </a:p>
          <a:p>
            <a:pPr marL="0" indent="0" algn="just">
              <a:lnSpc>
                <a:spcPct val="150000"/>
              </a:lnSpc>
              <a:spcBef>
                <a:spcPts val="0"/>
              </a:spcBef>
              <a:buNone/>
            </a:pPr>
            <a:r>
              <a:rPr lang="vi-VN" dirty="0"/>
              <a:t>Sai số trung bình tuyệt đối là trung bình độ chênh lệch của giá trị thực và giá trị dự báo..</a:t>
            </a:r>
            <a:endParaRPr lang="en-US" dirty="0" smtClean="0"/>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r>
              <a:rPr lang="vi-VN" dirty="0"/>
              <a:t>Trong đó:</a:t>
            </a:r>
          </a:p>
          <a:p>
            <a:r>
              <a:rPr lang="vi-VN" dirty="0"/>
              <a:t>y_j: giá trị thực</a:t>
            </a:r>
          </a:p>
          <a:p>
            <a:r>
              <a:rPr lang="vi-VN" dirty="0"/>
              <a:t>y_hat: giá trị dự đoán từ mô hình hồi quy</a:t>
            </a:r>
          </a:p>
          <a:p>
            <a:r>
              <a:rPr lang="vi-VN" dirty="0"/>
              <a:t>N: số lượng dữ liệu</a:t>
            </a: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3746500" y="2763464"/>
            <a:ext cx="3288431" cy="1138750"/>
          </a:xfrm>
          <a:prstGeom prst="rect">
            <a:avLst/>
          </a:prstGeom>
        </p:spPr>
      </p:pic>
    </p:spTree>
    <p:extLst>
      <p:ext uri="{BB962C8B-B14F-4D97-AF65-F5344CB8AC3E}">
        <p14:creationId xmlns:p14="http://schemas.microsoft.com/office/powerpoint/2010/main" val="2312670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127000" y="1910080"/>
            <a:ext cx="11925300" cy="4719320"/>
          </a:xfrm>
        </p:spPr>
        <p:txBody>
          <a:bodyPr>
            <a:normAutofit/>
          </a:bodyPr>
          <a:lstStyle/>
          <a:p>
            <a:pPr marL="0" indent="0" algn="just">
              <a:lnSpc>
                <a:spcPct val="150000"/>
              </a:lnSpc>
              <a:buNone/>
            </a:pPr>
            <a:r>
              <a:rPr lang="vi-VN" altLang="en-US" dirty="0">
                <a:solidFill>
                  <a:schemeClr val="tx1"/>
                </a:solidFill>
                <a:cs typeface="Times New Roman" panose="02020603050405020304" pitchFamily="18" charset="0"/>
              </a:rPr>
              <a:t>Machine Learning là một tập con của AI. Theo định nghĩa của Wikipedia, Machine learning is the subfield of computer science that “gives computers the ability to learn without being explicitly programmed”. Nói đơn giản, Machine Learning là một lĩnh vực nhỏ của Khoa Học Máy Tính, nó có khả năng tự học hỏi dựa trên dữ liệu đưa vào mà không cần phải được lập trình cụ thể.</a:t>
            </a: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41326723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t>Sai số trung bình tuyệt đối (MAE)</a:t>
            </a: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endParaRPr lang="en-US" dirty="0" smtClean="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287337" y="3264975"/>
            <a:ext cx="5836723" cy="1736453"/>
          </a:xfrm>
          <a:prstGeom prst="rect">
            <a:avLst/>
          </a:prstGeom>
        </p:spPr>
      </p:pic>
      <p:pic>
        <p:nvPicPr>
          <p:cNvPr id="9" name="Picture 8"/>
          <p:cNvPicPr>
            <a:picLocks noChangeAspect="1"/>
          </p:cNvPicPr>
          <p:nvPr/>
        </p:nvPicPr>
        <p:blipFill>
          <a:blip r:embed="rId4"/>
          <a:stretch>
            <a:fillRect/>
          </a:stretch>
        </p:blipFill>
        <p:spPr>
          <a:xfrm>
            <a:off x="6750612" y="2157731"/>
            <a:ext cx="3886200" cy="3619500"/>
          </a:xfrm>
          <a:prstGeom prst="rect">
            <a:avLst/>
          </a:prstGeom>
        </p:spPr>
      </p:pic>
    </p:spTree>
    <p:extLst>
      <p:ext uri="{BB962C8B-B14F-4D97-AF65-F5344CB8AC3E}">
        <p14:creationId xmlns:p14="http://schemas.microsoft.com/office/powerpoint/2010/main" val="27757607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Gradient </a:t>
            </a:r>
            <a:r>
              <a:rPr lang="vi-VN" altLang="en-US" b="1" dirty="0" smtClean="0">
                <a:solidFill>
                  <a:schemeClr val="tx1"/>
                </a:solidFill>
                <a:cs typeface="Times New Roman" panose="02020603050405020304" pitchFamily="18" charset="0"/>
              </a:rPr>
              <a:t>Descent</a:t>
            </a:r>
            <a:endParaRPr lang="en-US" altLang="en-US" b="1" dirty="0" smtClean="0">
              <a:solidFill>
                <a:schemeClr val="tx1"/>
              </a:solidFill>
              <a:cs typeface="Times New Roman" panose="02020603050405020304" pitchFamily="18" charset="0"/>
            </a:endParaRPr>
          </a:p>
          <a:p>
            <a:pPr algn="just">
              <a:lnSpc>
                <a:spcPct val="150000"/>
              </a:lnSpc>
              <a:spcBef>
                <a:spcPts val="0"/>
              </a:spcBef>
            </a:pPr>
            <a:r>
              <a:rPr lang="vi-VN" dirty="0"/>
              <a:t>Gradient Descent là thuật toán lặp tối ưu (iteractive optimization algorithm) được sử dụng trong machine learning để tìm kết quả tốt nhất (minima of a curve).</a:t>
            </a:r>
          </a:p>
          <a:p>
            <a:pPr algn="just">
              <a:lnSpc>
                <a:spcPct val="150000"/>
              </a:lnSpc>
              <a:spcBef>
                <a:spcPts val="0"/>
              </a:spcBef>
            </a:pPr>
            <a:r>
              <a:rPr lang="vi-VN" dirty="0"/>
              <a:t>Trong đó:</a:t>
            </a:r>
          </a:p>
          <a:p>
            <a:pPr algn="just">
              <a:lnSpc>
                <a:spcPct val="150000"/>
              </a:lnSpc>
              <a:spcBef>
                <a:spcPts val="0"/>
              </a:spcBef>
            </a:pPr>
            <a:r>
              <a:rPr lang="vi-VN" dirty="0"/>
              <a:t>..* Gradient có nghĩa là tỷ lệ của độ nghiêng của đường dốc.</a:t>
            </a:r>
          </a:p>
          <a:p>
            <a:pPr algn="just">
              <a:lnSpc>
                <a:spcPct val="150000"/>
              </a:lnSpc>
              <a:spcBef>
                <a:spcPts val="0"/>
              </a:spcBef>
            </a:pPr>
            <a:r>
              <a:rPr lang="vi-VN" dirty="0"/>
              <a:t>..* Descent là từ viết tắt của decending - nghĩa là giảm.</a:t>
            </a:r>
          </a:p>
          <a:p>
            <a:r>
              <a:rPr lang="en-US" dirty="0" err="1" smtClean="0">
                <a:latin typeface="Times New Roman" panose="02020603050405020304" pitchFamily="18" charset="0"/>
                <a:cs typeface="Times New Roman" panose="02020603050405020304" pitchFamily="18" charset="0"/>
              </a:rPr>
              <a:t>Tham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khảo</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a:rPr>
              <a:t>https://machinelearningcoban.com/2017/01/12/gradientdescent</a:t>
            </a:r>
            <a:r>
              <a:rPr lang="en-US" dirty="0" smtClean="0">
                <a:latin typeface="Times New Roman" panose="02020603050405020304" pitchFamily="18" charset="0"/>
                <a:cs typeface="Times New Roman" panose="02020603050405020304" pitchFamily="18" charset="0"/>
                <a:hlinkClick r:id="rId3"/>
              </a:rPr>
              <a:t>/</a:t>
            </a:r>
            <a:r>
              <a:rPr lang="en-US" dirty="0" smtClean="0">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779488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altLang="en-US" b="1" dirty="0">
                <a:solidFill>
                  <a:schemeClr val="tx1"/>
                </a:solidFill>
                <a:cs typeface="Times New Roman" panose="02020603050405020304" pitchFamily="18" charset="0"/>
              </a:rPr>
              <a:t>Gradient </a:t>
            </a:r>
            <a:r>
              <a:rPr lang="vi-VN" altLang="en-US" b="1" dirty="0" smtClean="0">
                <a:solidFill>
                  <a:schemeClr val="tx1"/>
                </a:solidFill>
                <a:cs typeface="Times New Roman" panose="02020603050405020304" pitchFamily="18" charset="0"/>
              </a:rPr>
              <a:t>Descent</a:t>
            </a:r>
            <a:endParaRPr lang="en-US" altLang="en-US" b="1" dirty="0" smtClean="0">
              <a:solidFill>
                <a:schemeClr val="tx1"/>
              </a:solidFill>
              <a:cs typeface="Times New Roman" panose="02020603050405020304" pitchFamily="18" charset="0"/>
            </a:endParaRPr>
          </a:p>
          <a:p>
            <a:pPr marL="0" indent="0">
              <a:lnSpc>
                <a:spcPct val="150000"/>
              </a:lnSpc>
              <a:spcBef>
                <a:spcPts val="0"/>
              </a:spcBef>
              <a:buNone/>
            </a:pPr>
            <a:r>
              <a:rPr lang="en-US" dirty="0">
                <a:latin typeface="Times New Roman" panose="02020603050405020304" pitchFamily="18" charset="0"/>
                <a:cs typeface="Times New Roman" panose="02020603050405020304" pitchFamily="18" charset="0"/>
              </a:rPr>
              <a:t>H</a:t>
            </a:r>
            <a:r>
              <a:rPr lang="vi-VN" dirty="0" smtClean="0">
                <a:latin typeface="Times New Roman" panose="02020603050405020304" pitchFamily="18" charset="0"/>
                <a:cs typeface="Times New Roman" panose="02020603050405020304" pitchFamily="18" charset="0"/>
              </a:rPr>
              <a:t>ình </a:t>
            </a:r>
            <a:r>
              <a:rPr lang="vi-VN" dirty="0">
                <a:latin typeface="Times New Roman" panose="02020603050405020304" pitchFamily="18" charset="0"/>
                <a:cs typeface="Times New Roman" panose="02020603050405020304" pitchFamily="18" charset="0"/>
              </a:rPr>
              <a:t>phía trên bên trái, ban đầu, bước nhảy khá lớn, nghĩa là giá trị cost lớn, và sau một vài lần lặp, điểm chấm đen đi xuống dần, và giá trị cost nhỏ dần theo. Mô hình hội tụ dần dần đến khi cost &lt;= epselon</a:t>
            </a:r>
            <a:r>
              <a:rPr lang="vi-VN" dirty="0"/>
              <a:t/>
            </a:r>
            <a:br>
              <a:rPr lang="vi-VN" dirty="0"/>
            </a:br>
            <a:endParaRPr lang="vi-VN" dirty="0"/>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6" name="Picture 2" descr="Hình ảnh"/>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09840" y="3382871"/>
            <a:ext cx="76200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50778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Khái</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niện</a:t>
            </a:r>
            <a:r>
              <a:rPr lang="en-US" altLang="en-US" b="1" dirty="0">
                <a:solidFill>
                  <a:schemeClr val="tx1"/>
                </a:solidFill>
                <a:latin typeface="Times New Roman" panose="02020603050405020304" pitchFamily="18" charset="0"/>
                <a:cs typeface="Times New Roman" panose="02020603050405020304" pitchFamily="18" charset="0"/>
              </a:rPr>
              <a:t> Epoch</a:t>
            </a:r>
            <a:endParaRPr lang="en-US" altLang="en-US" b="1" dirty="0" smtClean="0">
              <a:solidFill>
                <a:schemeClr val="tx1"/>
              </a:solidFill>
              <a:cs typeface="Times New Roman" panose="02020603050405020304" pitchFamily="18" charset="0"/>
            </a:endParaRPr>
          </a:p>
          <a:p>
            <a:pPr marL="0" indent="0">
              <a:lnSpc>
                <a:spcPct val="150000"/>
              </a:lnSpc>
              <a:spcBef>
                <a:spcPts val="0"/>
              </a:spcBef>
              <a:buNone/>
            </a:pPr>
            <a:r>
              <a:rPr lang="vi-VN" dirty="0"/>
              <a:t>Một Epoch được tính là khi chúng ta đưa tất cả dữ liệu trong tập train </a:t>
            </a:r>
            <a:r>
              <a:rPr lang="vi-VN" dirty="0" smtClean="0"/>
              <a:t>vào</a:t>
            </a:r>
            <a:r>
              <a:rPr lang="en-US" dirty="0" smtClean="0"/>
              <a:t> </a:t>
            </a:r>
            <a:r>
              <a:rPr lang="vi-VN" dirty="0" smtClean="0"/>
              <a:t>neural </a:t>
            </a:r>
            <a:r>
              <a:rPr lang="vi-VN" dirty="0"/>
              <a:t>network 1 </a:t>
            </a:r>
            <a:r>
              <a:rPr lang="vi-VN" dirty="0" smtClean="0"/>
              <a:t>lần</a:t>
            </a:r>
            <a:r>
              <a:rPr lang="en-US" dirty="0" smtClean="0"/>
              <a:t>.</a:t>
            </a:r>
            <a:r>
              <a:rPr lang="vi-VN" dirty="0"/>
              <a:t/>
            </a:r>
            <a:br>
              <a:rPr lang="vi-VN" dirty="0"/>
            </a:br>
            <a:r>
              <a:rPr lang="vi-VN" dirty="0">
                <a:latin typeface="Times New Roman" panose="02020603050405020304" pitchFamily="18" charset="0"/>
                <a:cs typeface="Times New Roman" panose="02020603050405020304" pitchFamily="18" charset="0"/>
              </a:rPr>
              <a:t>Ví </a:t>
            </a:r>
            <a:r>
              <a:rPr lang="vi-VN" dirty="0"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r>
              <a:rPr lang="vi-VN"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vi-VN" dirty="0" smtClean="0">
                <a:latin typeface="Times New Roman" panose="02020603050405020304" pitchFamily="18" charset="0"/>
                <a:cs typeface="Times New Roman" panose="02020603050405020304" pitchFamily="18" charset="0"/>
              </a:rPr>
              <a:t>10 </a:t>
            </a:r>
            <a:r>
              <a:rPr lang="vi-VN" dirty="0">
                <a:latin typeface="Times New Roman" panose="02020603050405020304" pitchFamily="18" charset="0"/>
                <a:cs typeface="Times New Roman" panose="02020603050405020304" pitchFamily="18" charset="0"/>
              </a:rPr>
              <a:t>triệu bức hình trong tập train, </a:t>
            </a:r>
            <a:r>
              <a:rPr lang="vi-VN" dirty="0" smtClean="0">
                <a:latin typeface="Times New Roman" panose="02020603050405020304" pitchFamily="18" charset="0"/>
                <a:cs typeface="Times New Roman" panose="02020603050405020304" pitchFamily="18" charset="0"/>
              </a:rPr>
              <a:t>cho </a:t>
            </a:r>
            <a:r>
              <a:rPr lang="vi-VN" dirty="0">
                <a:latin typeface="Times New Roman" panose="02020603050405020304" pitchFamily="18" charset="0"/>
                <a:cs typeface="Times New Roman" panose="02020603050405020304" pitchFamily="18" charset="0"/>
              </a:rPr>
              <a:t>toàn bộ số hình đó là input của mô hình 3 lần, suy ra </a:t>
            </a:r>
            <a:r>
              <a:rPr lang="vi-VN" dirty="0" smtClean="0">
                <a:latin typeface="Times New Roman" panose="02020603050405020304" pitchFamily="18" charset="0"/>
                <a:cs typeface="Times New Roman" panose="02020603050405020304" pitchFamily="18" charset="0"/>
              </a:rPr>
              <a:t>đã train </a:t>
            </a:r>
            <a:r>
              <a:rPr lang="vi-VN" dirty="0">
                <a:latin typeface="Times New Roman" panose="02020603050405020304" pitchFamily="18" charset="0"/>
                <a:cs typeface="Times New Roman" panose="02020603050405020304" pitchFamily="18" charset="0"/>
              </a:rPr>
              <a:t>được 3 epoch</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Lưu</a:t>
            </a:r>
            <a:r>
              <a:rPr lang="en-US" dirty="0" smtClean="0">
                <a:latin typeface="Times New Roman" panose="02020603050405020304" pitchFamily="18" charset="0"/>
                <a:cs typeface="Times New Roman" panose="02020603050405020304" pitchFamily="18" charset="0"/>
              </a:rPr>
              <a:t> ý: </a:t>
            </a:r>
            <a:r>
              <a:rPr lang="vi-VN" dirty="0">
                <a:latin typeface="Times New Roman" panose="02020603050405020304" pitchFamily="18" charset="0"/>
                <a:cs typeface="Times New Roman" panose="02020603050405020304" pitchFamily="18" charset="0"/>
              </a:rPr>
              <a:t>Khi dữ liệu quá lớn, </a:t>
            </a:r>
            <a:r>
              <a:rPr lang="vi-VN" dirty="0" smtClean="0">
                <a:latin typeface="Times New Roman" panose="02020603050405020304" pitchFamily="18" charset="0"/>
                <a:cs typeface="Times New Roman" panose="02020603050405020304" pitchFamily="18" charset="0"/>
              </a:rPr>
              <a:t>không </a:t>
            </a:r>
            <a:r>
              <a:rPr lang="vi-VN" dirty="0">
                <a:latin typeface="Times New Roman" panose="02020603050405020304" pitchFamily="18" charset="0"/>
                <a:cs typeface="Times New Roman" panose="02020603050405020304" pitchFamily="18" charset="0"/>
              </a:rPr>
              <a:t>thể đưa hết mỗi lần tất cả tập dữ liệu vào để huấn luyện được, vì </a:t>
            </a:r>
            <a:r>
              <a:rPr lang="vi-VN" dirty="0" smtClean="0">
                <a:latin typeface="Times New Roman" panose="02020603050405020304" pitchFamily="18" charset="0"/>
                <a:cs typeface="Times New Roman" panose="02020603050405020304" pitchFamily="18" charset="0"/>
              </a:rPr>
              <a:t>cần </a:t>
            </a:r>
            <a:r>
              <a:rPr lang="vi-VN" dirty="0">
                <a:latin typeface="Times New Roman" panose="02020603050405020304" pitchFamily="18" charset="0"/>
                <a:cs typeface="Times New Roman" panose="02020603050405020304" pitchFamily="18" charset="0"/>
              </a:rPr>
              <a:t>một siêu máy tính có lượng RAM và GPU RAM cực lớn để lưu trữ toàn bộ hình ảnh trên, điều này là bất khả thi đối với người dùng bình thường, phòng lab nhỏ. Buộc lòng </a:t>
            </a:r>
            <a:r>
              <a:rPr lang="vi-VN" dirty="0" smtClean="0">
                <a:latin typeface="Times New Roman" panose="02020603050405020304" pitchFamily="18" charset="0"/>
                <a:cs typeface="Times New Roman" panose="02020603050405020304" pitchFamily="18" charset="0"/>
              </a:rPr>
              <a:t>phải </a:t>
            </a:r>
            <a:r>
              <a:rPr lang="vi-VN" dirty="0">
                <a:latin typeface="Times New Roman" panose="02020603050405020304" pitchFamily="18" charset="0"/>
                <a:cs typeface="Times New Roman" panose="02020603050405020304" pitchFamily="18" charset="0"/>
              </a:rPr>
              <a:t>chia nhỏ tập dữ liệu </a:t>
            </a:r>
            <a:r>
              <a:rPr lang="vi-VN" dirty="0" smtClean="0">
                <a:latin typeface="Times New Roman" panose="02020603050405020304" pitchFamily="18" charset="0"/>
                <a:cs typeface="Times New Roman" panose="02020603050405020304" pitchFamily="18" charset="0"/>
              </a:rPr>
              <a:t>ra, và </a:t>
            </a:r>
            <a:r>
              <a:rPr lang="vi-VN" dirty="0" smtClean="0">
                <a:solidFill>
                  <a:srgbClr val="FF0000"/>
                </a:solidFill>
                <a:latin typeface="Times New Roman" panose="02020603050405020304" pitchFamily="18" charset="0"/>
                <a:cs typeface="Times New Roman" panose="02020603050405020304" pitchFamily="18" charset="0"/>
              </a:rPr>
              <a:t>khái niệm batch </a:t>
            </a:r>
            <a:r>
              <a:rPr lang="vi-VN" dirty="0" smtClean="0">
                <a:latin typeface="Times New Roman" panose="02020603050405020304" pitchFamily="18" charset="0"/>
                <a:cs typeface="Times New Roman" panose="02020603050405020304" pitchFamily="18" charset="0"/>
              </a:rPr>
              <a:t>hình thành.</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29629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Khái</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niện</a:t>
            </a:r>
            <a:r>
              <a:rPr lang="en-US" altLang="en-US" b="1" dirty="0">
                <a:solidFill>
                  <a:schemeClr val="tx1"/>
                </a:solidFill>
                <a:latin typeface="Times New Roman" panose="02020603050405020304" pitchFamily="18" charset="0"/>
                <a:cs typeface="Times New Roman" panose="02020603050405020304" pitchFamily="18" charset="0"/>
              </a:rPr>
              <a:t> Epoch</a:t>
            </a:r>
            <a:endParaRPr lang="en-US" altLang="en-US" b="1" dirty="0" smtClean="0">
              <a:solidFill>
                <a:schemeClr val="tx1"/>
              </a:solidFill>
              <a:cs typeface="Times New Roman" panose="02020603050405020304" pitchFamily="18" charset="0"/>
            </a:endParaRPr>
          </a:p>
          <a:p>
            <a:pPr marL="0" indent="0">
              <a:lnSpc>
                <a:spcPct val="150000"/>
              </a:lnSpc>
              <a:spcBef>
                <a:spcPts val="0"/>
              </a:spcBef>
              <a:buNone/>
            </a:pPr>
            <a:r>
              <a:rPr lang="vi-VN" dirty="0">
                <a:solidFill>
                  <a:srgbClr val="FF0000"/>
                </a:solidFill>
              </a:rPr>
              <a:t>Một Epoch được tính là khi </a:t>
            </a:r>
            <a:r>
              <a:rPr lang="vi-VN" dirty="0" smtClean="0">
                <a:solidFill>
                  <a:srgbClr val="FF0000"/>
                </a:solidFill>
              </a:rPr>
              <a:t>đưa </a:t>
            </a:r>
            <a:r>
              <a:rPr lang="vi-VN" dirty="0">
                <a:solidFill>
                  <a:srgbClr val="FF0000"/>
                </a:solidFill>
              </a:rPr>
              <a:t>tất </a:t>
            </a:r>
            <a:r>
              <a:rPr lang="vi-VN" dirty="0">
                <a:solidFill>
                  <a:srgbClr val="FF0000"/>
                </a:solidFill>
                <a:latin typeface="Times New Roman" panose="02020603050405020304" pitchFamily="18" charset="0"/>
                <a:cs typeface="Times New Roman" panose="02020603050405020304" pitchFamily="18" charset="0"/>
              </a:rPr>
              <a:t>cả dữ liệu trong tập train </a:t>
            </a:r>
            <a:r>
              <a:rPr lang="vi-VN" dirty="0" smtClean="0">
                <a:solidFill>
                  <a:srgbClr val="FF0000"/>
                </a:solidFill>
                <a:latin typeface="Times New Roman" panose="02020603050405020304" pitchFamily="18" charset="0"/>
                <a:cs typeface="Times New Roman" panose="02020603050405020304" pitchFamily="18" charset="0"/>
              </a:rPr>
              <a:t>vào</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mạng</a:t>
            </a:r>
            <a:r>
              <a:rPr lang="en-US" dirty="0" smtClean="0">
                <a:solidFill>
                  <a:srgbClr val="FF0000"/>
                </a:solidFill>
                <a:latin typeface="Times New Roman" panose="02020603050405020304" pitchFamily="18" charset="0"/>
                <a:cs typeface="Times New Roman" panose="02020603050405020304" pitchFamily="18" charset="0"/>
              </a:rPr>
              <a:t> </a:t>
            </a:r>
            <a:r>
              <a:rPr lang="vi-VN" dirty="0" smtClean="0">
                <a:solidFill>
                  <a:srgbClr val="FF0000"/>
                </a:solidFill>
                <a:latin typeface="Times New Roman" panose="02020603050405020304" pitchFamily="18" charset="0"/>
                <a:cs typeface="Times New Roman" panose="02020603050405020304" pitchFamily="18" charset="0"/>
              </a:rPr>
              <a:t>neural </a:t>
            </a:r>
            <a:r>
              <a:rPr lang="vi-VN" dirty="0">
                <a:solidFill>
                  <a:srgbClr val="FF0000"/>
                </a:solidFill>
                <a:latin typeface="Times New Roman" panose="02020603050405020304" pitchFamily="18" charset="0"/>
                <a:cs typeface="Times New Roman" panose="02020603050405020304" pitchFamily="18" charset="0"/>
              </a:rPr>
              <a:t>network 1 </a:t>
            </a:r>
            <a:r>
              <a:rPr lang="vi-VN" dirty="0" smtClean="0">
                <a:solidFill>
                  <a:srgbClr val="FF0000"/>
                </a:solidFill>
                <a:latin typeface="Times New Roman" panose="02020603050405020304" pitchFamily="18" charset="0"/>
                <a:cs typeface="Times New Roman" panose="02020603050405020304" pitchFamily="18" charset="0"/>
              </a:rPr>
              <a:t>lần</a:t>
            </a:r>
            <a:r>
              <a:rPr lang="en-US" dirty="0" smtClean="0">
                <a:solidFill>
                  <a:srgbClr val="FF0000"/>
                </a:solidFill>
                <a:latin typeface="Times New Roman" panose="02020603050405020304" pitchFamily="18" charset="0"/>
                <a:cs typeface="Times New Roman" panose="02020603050405020304" pitchFamily="18" charset="0"/>
              </a:rPr>
              <a:t>.</a:t>
            </a:r>
            <a:r>
              <a:rPr lang="vi-VN" dirty="0"/>
              <a:t/>
            </a:r>
            <a:br>
              <a:rPr lang="vi-VN" dirty="0"/>
            </a:br>
            <a:r>
              <a:rPr lang="vi-VN" dirty="0">
                <a:latin typeface="Times New Roman" panose="02020603050405020304" pitchFamily="18" charset="0"/>
                <a:cs typeface="Times New Roman" panose="02020603050405020304" pitchFamily="18" charset="0"/>
              </a:rPr>
              <a:t>Ví </a:t>
            </a:r>
            <a:r>
              <a:rPr lang="vi-VN" dirty="0"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a:t>
            </a:r>
            <a:r>
              <a:rPr lang="vi-VN"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Có</a:t>
            </a:r>
            <a:r>
              <a:rPr lang="vi-VN" dirty="0" smtClean="0">
                <a:latin typeface="Times New Roman" panose="02020603050405020304" pitchFamily="18" charset="0"/>
                <a:cs typeface="Times New Roman" panose="02020603050405020304" pitchFamily="18" charset="0"/>
              </a:rPr>
              <a:t>10 </a:t>
            </a:r>
            <a:r>
              <a:rPr lang="vi-VN" dirty="0">
                <a:latin typeface="Times New Roman" panose="02020603050405020304" pitchFamily="18" charset="0"/>
                <a:cs typeface="Times New Roman" panose="02020603050405020304" pitchFamily="18" charset="0"/>
              </a:rPr>
              <a:t>triệu bức hình trong tập train, </a:t>
            </a:r>
            <a:r>
              <a:rPr lang="vi-VN" dirty="0" smtClean="0">
                <a:latin typeface="Times New Roman" panose="02020603050405020304" pitchFamily="18" charset="0"/>
                <a:cs typeface="Times New Roman" panose="02020603050405020304" pitchFamily="18" charset="0"/>
              </a:rPr>
              <a:t>cho </a:t>
            </a:r>
            <a:r>
              <a:rPr lang="vi-VN" dirty="0">
                <a:latin typeface="Times New Roman" panose="02020603050405020304" pitchFamily="18" charset="0"/>
                <a:cs typeface="Times New Roman" panose="02020603050405020304" pitchFamily="18" charset="0"/>
              </a:rPr>
              <a:t>toàn bộ số hình đó là input của mô hình 3 lần, suy ra </a:t>
            </a:r>
            <a:r>
              <a:rPr lang="vi-VN" dirty="0" smtClean="0">
                <a:latin typeface="Times New Roman" panose="02020603050405020304" pitchFamily="18" charset="0"/>
                <a:cs typeface="Times New Roman" panose="02020603050405020304" pitchFamily="18" charset="0"/>
              </a:rPr>
              <a:t>đã train </a:t>
            </a:r>
            <a:r>
              <a:rPr lang="vi-VN" dirty="0">
                <a:latin typeface="Times New Roman" panose="02020603050405020304" pitchFamily="18" charset="0"/>
                <a:cs typeface="Times New Roman" panose="02020603050405020304" pitchFamily="18" charset="0"/>
              </a:rPr>
              <a:t>được 3 epoch</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Lưu</a:t>
            </a:r>
            <a:r>
              <a:rPr lang="en-US" dirty="0" smtClean="0">
                <a:latin typeface="Times New Roman" panose="02020603050405020304" pitchFamily="18" charset="0"/>
                <a:cs typeface="Times New Roman" panose="02020603050405020304" pitchFamily="18" charset="0"/>
              </a:rPr>
              <a:t> ý: </a:t>
            </a:r>
            <a:r>
              <a:rPr lang="vi-VN" dirty="0">
                <a:latin typeface="Times New Roman" panose="02020603050405020304" pitchFamily="18" charset="0"/>
                <a:cs typeface="Times New Roman" panose="02020603050405020304" pitchFamily="18" charset="0"/>
              </a:rPr>
              <a:t>Khi dữ liệu quá lớn, </a:t>
            </a:r>
            <a:r>
              <a:rPr lang="vi-VN" dirty="0" smtClean="0">
                <a:latin typeface="Times New Roman" panose="02020603050405020304" pitchFamily="18" charset="0"/>
                <a:cs typeface="Times New Roman" panose="02020603050405020304" pitchFamily="18" charset="0"/>
              </a:rPr>
              <a:t>không </a:t>
            </a:r>
            <a:r>
              <a:rPr lang="vi-VN" dirty="0">
                <a:latin typeface="Times New Roman" panose="02020603050405020304" pitchFamily="18" charset="0"/>
                <a:cs typeface="Times New Roman" panose="02020603050405020304" pitchFamily="18" charset="0"/>
              </a:rPr>
              <a:t>thể đưa hết mỗi lần tất cả tập dữ liệu vào để huấn luyện được, vì </a:t>
            </a:r>
            <a:r>
              <a:rPr lang="vi-VN" dirty="0" smtClean="0">
                <a:latin typeface="Times New Roman" panose="02020603050405020304" pitchFamily="18" charset="0"/>
                <a:cs typeface="Times New Roman" panose="02020603050405020304" pitchFamily="18" charset="0"/>
              </a:rPr>
              <a:t>cần </a:t>
            </a:r>
            <a:r>
              <a:rPr lang="vi-VN" dirty="0">
                <a:latin typeface="Times New Roman" panose="02020603050405020304" pitchFamily="18" charset="0"/>
                <a:cs typeface="Times New Roman" panose="02020603050405020304" pitchFamily="18" charset="0"/>
              </a:rPr>
              <a:t>một siêu máy tính có lượng RAM và GPU RAM cực lớn để lưu trữ toàn bộ hình ảnh trên, điều này là bất khả thi đối với người dùng bình thường, phòng lab nhỏ. Buộc lòng </a:t>
            </a:r>
            <a:r>
              <a:rPr lang="vi-VN" dirty="0" smtClean="0">
                <a:latin typeface="Times New Roman" panose="02020603050405020304" pitchFamily="18" charset="0"/>
                <a:cs typeface="Times New Roman" panose="02020603050405020304" pitchFamily="18" charset="0"/>
              </a:rPr>
              <a:t>phải </a:t>
            </a:r>
            <a:r>
              <a:rPr lang="vi-VN" dirty="0">
                <a:latin typeface="Times New Roman" panose="02020603050405020304" pitchFamily="18" charset="0"/>
                <a:cs typeface="Times New Roman" panose="02020603050405020304" pitchFamily="18" charset="0"/>
              </a:rPr>
              <a:t>chia nhỏ tập dữ liệu </a:t>
            </a:r>
            <a:r>
              <a:rPr lang="vi-VN" dirty="0" smtClean="0">
                <a:latin typeface="Times New Roman" panose="02020603050405020304" pitchFamily="18" charset="0"/>
                <a:cs typeface="Times New Roman" panose="02020603050405020304" pitchFamily="18" charset="0"/>
              </a:rPr>
              <a:t>ra, và </a:t>
            </a:r>
            <a:r>
              <a:rPr lang="vi-VN" dirty="0" smtClean="0">
                <a:solidFill>
                  <a:srgbClr val="FF0000"/>
                </a:solidFill>
                <a:latin typeface="Times New Roman" panose="02020603050405020304" pitchFamily="18" charset="0"/>
                <a:cs typeface="Times New Roman" panose="02020603050405020304" pitchFamily="18" charset="0"/>
              </a:rPr>
              <a:t>khái niệm batch </a:t>
            </a:r>
            <a:r>
              <a:rPr lang="vi-VN" dirty="0" smtClean="0">
                <a:latin typeface="Times New Roman" panose="02020603050405020304" pitchFamily="18" charset="0"/>
                <a:cs typeface="Times New Roman" panose="02020603050405020304" pitchFamily="18" charset="0"/>
              </a:rPr>
              <a:t>hình thành.</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40364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Khái</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niện</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smtClean="0">
                <a:solidFill>
                  <a:schemeClr val="tx1"/>
                </a:solidFill>
                <a:latin typeface="Times New Roman" panose="02020603050405020304" pitchFamily="18" charset="0"/>
                <a:cs typeface="Times New Roman" panose="02020603050405020304" pitchFamily="18" charset="0"/>
              </a:rPr>
              <a:t>Iterations</a:t>
            </a:r>
          </a:p>
          <a:p>
            <a:pPr marL="0" indent="0" algn="just">
              <a:lnSpc>
                <a:spcPct val="150000"/>
              </a:lnSpc>
              <a:spcBef>
                <a:spcPts val="0"/>
              </a:spcBef>
              <a:buNone/>
            </a:pPr>
            <a:r>
              <a:rPr lang="vi-VN" dirty="0">
                <a:solidFill>
                  <a:srgbClr val="FF0000"/>
                </a:solidFill>
              </a:rPr>
              <a:t>Iterations là số lượng batchs cần để hoàn thành 1 epoch</a:t>
            </a:r>
            <a:r>
              <a:rPr lang="vi-VN" dirty="0" smtClean="0">
                <a:solidFill>
                  <a:srgbClr val="FF0000"/>
                </a:solidFill>
              </a:rPr>
              <a:t>.</a:t>
            </a:r>
            <a:endParaRPr lang="en-US" dirty="0" smtClean="0">
              <a:solidFill>
                <a:srgbClr val="FF0000"/>
              </a:solidFill>
            </a:endParaRPr>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Ví dụ</a:t>
            </a:r>
            <a:r>
              <a:rPr lang="en-US" dirty="0" smtClean="0">
                <a:latin typeface="Times New Roman" panose="02020603050405020304" pitchFamily="18" charset="0"/>
                <a:cs typeface="Times New Roman" panose="02020603050405020304" pitchFamily="18" charset="0"/>
              </a:rPr>
              <a:t>:</a:t>
            </a:r>
            <a:r>
              <a:rPr lang="vi-VN"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tập</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dữ</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liệu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20,000 </a:t>
            </a:r>
            <a:r>
              <a:rPr lang="en-US" dirty="0" err="1">
                <a:latin typeface="Times New Roman" panose="02020603050405020304" pitchFamily="18" charset="0"/>
                <a:cs typeface="Times New Roman" panose="02020603050405020304" pitchFamily="18" charset="0"/>
              </a:rPr>
              <a:t>mẫu</a:t>
            </a:r>
            <a:r>
              <a:rPr lang="en-US" dirty="0">
                <a:latin typeface="Times New Roman" panose="02020603050405020304" pitchFamily="18" charset="0"/>
                <a:cs typeface="Times New Roman" panose="02020603050405020304" pitchFamily="18" charset="0"/>
              </a:rPr>
              <a:t>, batch size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500, </a:t>
            </a:r>
            <a:r>
              <a:rPr lang="en-US" dirty="0" err="1">
                <a:latin typeface="Times New Roman" panose="02020603050405020304" pitchFamily="18" charset="0"/>
                <a:cs typeface="Times New Roman" panose="02020603050405020304" pitchFamily="18" charset="0"/>
              </a:rPr>
              <a:t>vậy</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40 </a:t>
            </a:r>
            <a:r>
              <a:rPr lang="en-US" dirty="0" err="1">
                <a:latin typeface="Times New Roman" panose="02020603050405020304" pitchFamily="18" charset="0"/>
                <a:cs typeface="Times New Roman" panose="02020603050405020304" pitchFamily="18" charset="0"/>
              </a:rPr>
              <a:t>lần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lặp</a:t>
            </a:r>
            <a:r>
              <a:rPr lang="en-US" dirty="0">
                <a:latin typeface="Times New Roman" panose="02020603050405020304" pitchFamily="18" charset="0"/>
                <a:cs typeface="Times New Roman" panose="02020603050405020304" pitchFamily="18" charset="0"/>
              </a:rPr>
              <a:t> (iteration)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hoàn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1 epoch</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5284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Khái</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niện</a:t>
            </a:r>
            <a:r>
              <a:rPr lang="en-US" altLang="en-US" b="1" dirty="0">
                <a:solidFill>
                  <a:schemeClr val="tx1"/>
                </a:solidFill>
                <a:latin typeface="Times New Roman" panose="02020603050405020304" pitchFamily="18" charset="0"/>
                <a:cs typeface="Times New Roman" panose="02020603050405020304" pitchFamily="18" charset="0"/>
              </a:rPr>
              <a:t> Batch </a:t>
            </a:r>
            <a:r>
              <a:rPr lang="en-US" altLang="en-US" b="1" dirty="0" smtClean="0">
                <a:solidFill>
                  <a:schemeClr val="tx1"/>
                </a:solidFill>
                <a:latin typeface="Times New Roman" panose="02020603050405020304" pitchFamily="18" charset="0"/>
                <a:cs typeface="Times New Roman" panose="02020603050405020304" pitchFamily="18" charset="0"/>
              </a:rPr>
              <a:t>Size</a:t>
            </a:r>
          </a:p>
          <a:p>
            <a:pPr marL="0" indent="0" algn="just">
              <a:lnSpc>
                <a:spcPct val="150000"/>
              </a:lnSpc>
              <a:spcBef>
                <a:spcPts val="0"/>
              </a:spcBef>
              <a:buNone/>
            </a:pPr>
            <a:r>
              <a:rPr lang="vi-VN" dirty="0">
                <a:solidFill>
                  <a:srgbClr val="FF0000"/>
                </a:solidFill>
              </a:rPr>
              <a:t>Batch size là số lượng mẫu dữ liệu trong một lần huấn luyện.</a:t>
            </a: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trong </a:t>
            </a:r>
            <a:r>
              <a:rPr lang="vi-VN" dirty="0">
                <a:latin typeface="Times New Roman" panose="02020603050405020304" pitchFamily="18" charset="0"/>
                <a:cs typeface="Times New Roman" panose="02020603050405020304" pitchFamily="18" charset="0"/>
              </a:rPr>
              <a:t>bài toán phân loại chó mèo, chọn batch size =32, nghĩa là 1 lần lặp </a:t>
            </a:r>
            <a:r>
              <a:rPr lang="vi-VN" dirty="0" smtClean="0">
                <a:latin typeface="Times New Roman" panose="02020603050405020304" pitchFamily="18" charset="0"/>
                <a:cs typeface="Times New Roman" panose="02020603050405020304" pitchFamily="18" charset="0"/>
              </a:rPr>
              <a:t>sẽ </a:t>
            </a:r>
            <a:r>
              <a:rPr lang="vi-VN" dirty="0">
                <a:latin typeface="Times New Roman" panose="02020603050405020304" pitchFamily="18" charset="0"/>
                <a:cs typeface="Times New Roman" panose="02020603050405020304" pitchFamily="18" charset="0"/>
              </a:rPr>
              <a:t>cho ngẫu nhiên 32 bức </a:t>
            </a:r>
            <a:r>
              <a:rPr lang="vi-VN" dirty="0" smtClean="0">
                <a:latin typeface="Times New Roman" panose="02020603050405020304" pitchFamily="18" charset="0"/>
                <a:cs typeface="Times New Roman" panose="02020603050405020304" pitchFamily="18" charset="0"/>
              </a:rPr>
              <a:t>hìn</a:t>
            </a:r>
            <a:r>
              <a:rPr lang="en-US" dirty="0" smtClean="0">
                <a:latin typeface="Times New Roman" panose="02020603050405020304" pitchFamily="18" charset="0"/>
                <a:cs typeface="Times New Roman" panose="02020603050405020304" pitchFamily="18" charset="0"/>
              </a:rPr>
              <a:t>h</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chó hoặc mèo chạy lan truyền </a:t>
            </a:r>
            <a:r>
              <a:rPr lang="vi-VN" dirty="0" smtClean="0">
                <a:latin typeface="Times New Roman" panose="02020603050405020304" pitchFamily="18" charset="0"/>
                <a:cs typeface="Times New Roman" panose="02020603050405020304" pitchFamily="18" charset="0"/>
              </a:rPr>
              <a:t>trong </a:t>
            </a:r>
            <a:r>
              <a:rPr lang="vi-VN" dirty="0">
                <a:latin typeface="Times New Roman" panose="02020603050405020304" pitchFamily="18" charset="0"/>
                <a:cs typeface="Times New Roman" panose="02020603050405020304" pitchFamily="18" charset="0"/>
              </a:rPr>
              <a:t>mạng neural network. tiếp theo </a:t>
            </a:r>
            <a:r>
              <a:rPr lang="en-US" dirty="0" err="1" smtClean="0">
                <a:latin typeface="Times New Roman" panose="02020603050405020304" pitchFamily="18" charset="0"/>
                <a:cs typeface="Times New Roman" panose="02020603050405020304" pitchFamily="18" charset="0"/>
              </a:rPr>
              <a:t>đưa</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tiếp </a:t>
            </a:r>
            <a:r>
              <a:rPr lang="vi-VN" dirty="0">
                <a:latin typeface="Times New Roman" panose="02020603050405020304" pitchFamily="18" charset="0"/>
                <a:cs typeface="Times New Roman" panose="02020603050405020304" pitchFamily="18" charset="0"/>
              </a:rPr>
              <a:t>32 hình ngẫu nhiên, không lặp với các hình trước đó, vào mạng, </a:t>
            </a:r>
            <a:r>
              <a:rPr lang="en-US" dirty="0" err="1" smtClean="0">
                <a:latin typeface="Times New Roman" panose="02020603050405020304" pitchFamily="18" charset="0"/>
                <a:cs typeface="Times New Roman" panose="02020603050405020304" pitchFamily="18" charset="0"/>
              </a:rPr>
              <a:t>đưa</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đến </a:t>
            </a:r>
            <a:r>
              <a:rPr lang="vi-VN" dirty="0">
                <a:latin typeface="Times New Roman" panose="02020603050405020304" pitchFamily="18" charset="0"/>
                <a:cs typeface="Times New Roman" panose="02020603050405020304" pitchFamily="18" charset="0"/>
              </a:rPr>
              <a:t>khi nào không còn hình nào có thể </a:t>
            </a:r>
            <a:r>
              <a:rPr lang="en-US" dirty="0" err="1" smtClean="0">
                <a:latin typeface="Times New Roman" panose="02020603050405020304" pitchFamily="18" charset="0"/>
                <a:cs typeface="Times New Roman" panose="02020603050405020304" pitchFamily="18" charset="0"/>
              </a:rPr>
              <a:t>cho</a:t>
            </a:r>
            <a:r>
              <a:rPr lang="vi-VN" dirty="0" smtClean="0">
                <a:latin typeface="Times New Roman" panose="02020603050405020304" pitchFamily="18" charset="0"/>
                <a:cs typeface="Times New Roman" panose="02020603050405020304" pitchFamily="18" charset="0"/>
              </a:rPr>
              <a:t>vào </a:t>
            </a:r>
            <a:r>
              <a:rPr lang="vi-VN" dirty="0">
                <a:latin typeface="Times New Roman" panose="02020603050405020304" pitchFamily="18" charset="0"/>
                <a:cs typeface="Times New Roman" panose="02020603050405020304" pitchFamily="18" charset="0"/>
              </a:rPr>
              <a:t>nữa -&gt; </a:t>
            </a:r>
            <a:r>
              <a:rPr lang="vi-VN" dirty="0" smtClean="0">
                <a:latin typeface="Times New Roman" panose="02020603050405020304" pitchFamily="18" charset="0"/>
                <a:cs typeface="Times New Roman" panose="02020603050405020304" pitchFamily="18" charset="0"/>
              </a:rPr>
              <a:t>hoàn </a:t>
            </a:r>
            <a:r>
              <a:rPr lang="vi-VN" dirty="0">
                <a:latin typeface="Times New Roman" panose="02020603050405020304" pitchFamily="18" charset="0"/>
                <a:cs typeface="Times New Roman" panose="02020603050405020304" pitchFamily="18" charset="0"/>
              </a:rPr>
              <a:t>thành 1 epoch</a:t>
            </a:r>
            <a:r>
              <a:rPr lang="vi-VN"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8379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Khái</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niện</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Tính</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phổ</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quát</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trong</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máy</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a:solidFill>
                  <a:srgbClr val="FF0000"/>
                </a:solidFill>
                <a:latin typeface="Times New Roman" panose="02020603050405020304" pitchFamily="18" charset="0"/>
                <a:cs typeface="Times New Roman" panose="02020603050405020304" pitchFamily="18" charset="0"/>
              </a:rPr>
              <a:t>Phổ quát (tổng quát) là thước đo đánh giá một mô hình học máy được gọi là tốt hay </a:t>
            </a:r>
            <a:r>
              <a:rPr lang="vi-VN" dirty="0" smtClean="0">
                <a:solidFill>
                  <a:srgbClr val="FF0000"/>
                </a:solidFill>
                <a:latin typeface="Times New Roman" panose="02020603050405020304" pitchFamily="18" charset="0"/>
                <a:cs typeface="Times New Roman" panose="02020603050405020304" pitchFamily="18" charset="0"/>
              </a:rPr>
              <a:t>không.</a:t>
            </a:r>
            <a:r>
              <a:rPr lang="en-US" dirty="0" smtClean="0">
                <a:solidFill>
                  <a:srgbClr val="FF0000"/>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a:t>
            </a:r>
            <a:r>
              <a:rPr lang="vi-VN" dirty="0" smtClean="0">
                <a:latin typeface="Times New Roman" panose="02020603050405020304" pitchFamily="18" charset="0"/>
                <a:cs typeface="Times New Roman" panose="02020603050405020304" pitchFamily="18" charset="0"/>
              </a:rPr>
              <a:t>hể </a:t>
            </a:r>
            <a:r>
              <a:rPr lang="vi-VN" dirty="0">
                <a:latin typeface="Times New Roman" panose="02020603050405020304" pitchFamily="18" charset="0"/>
                <a:cs typeface="Times New Roman" panose="02020603050405020304" pitchFamily="18" charset="0"/>
              </a:rPr>
              <a:t>hiện ở vấn đề một mô hình học máy có thể rút ra được những quy luật cho tổng thể từ bộ dữ liệu mẫu không?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Một </a:t>
            </a:r>
            <a:r>
              <a:rPr lang="vi-VN" dirty="0">
                <a:latin typeface="Times New Roman" panose="02020603050405020304" pitchFamily="18" charset="0"/>
                <a:cs typeface="Times New Roman" panose="02020603050405020304" pitchFamily="18" charset="0"/>
              </a:rPr>
              <a:t>mô hình có tính phổ quát, khi đó, mô hình sẽ áp dụng tốt với bất kì bộ dữ liệu mới nào.</a:t>
            </a:r>
            <a:endParaRPr lang="en-US"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1485409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Khái</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niện</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Tính</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phổ</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quát</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trong</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a:solidFill>
                  <a:schemeClr val="tx1"/>
                </a:solidFill>
                <a:latin typeface="Times New Roman" panose="02020603050405020304" pitchFamily="18" charset="0"/>
                <a:cs typeface="Times New Roman" panose="02020603050405020304" pitchFamily="18" charset="0"/>
              </a:rPr>
              <a:t>học</a:t>
            </a:r>
            <a:r>
              <a:rPr lang="en-US" altLang="en-US" b="1" dirty="0">
                <a:solidFill>
                  <a:schemeClr val="tx1"/>
                </a:solidFill>
                <a:latin typeface="Times New Roman" panose="02020603050405020304" pitchFamily="18" charset="0"/>
                <a:cs typeface="Times New Roman" panose="02020603050405020304" pitchFamily="18" charset="0"/>
              </a:rPr>
              <a:t> </a:t>
            </a:r>
            <a:r>
              <a:rPr lang="en-US" altLang="en-US" b="1" dirty="0" err="1" smtClean="0">
                <a:solidFill>
                  <a:schemeClr val="tx1"/>
                </a:solidFill>
                <a:latin typeface="Times New Roman" panose="02020603050405020304" pitchFamily="18" charset="0"/>
                <a:cs typeface="Times New Roman" panose="02020603050405020304" pitchFamily="18" charset="0"/>
              </a:rPr>
              <a:t>máy</a:t>
            </a:r>
            <a:endParaRPr lang="en-US" altLang="en-US" b="1" dirty="0" smtClean="0">
              <a:solidFill>
                <a:schemeClr val="tx1"/>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a:solidFill>
                  <a:srgbClr val="FF0000"/>
                </a:solidFill>
                <a:latin typeface="Times New Roman" panose="02020603050405020304" pitchFamily="18" charset="0"/>
                <a:cs typeface="Times New Roman" panose="02020603050405020304" pitchFamily="18" charset="0"/>
              </a:rPr>
              <a:t>Phổ quát (tổng quát) là thước đo đánh giá một mô hình học máy được gọi là tốt hay </a:t>
            </a:r>
            <a:r>
              <a:rPr lang="vi-VN" dirty="0" smtClean="0">
                <a:solidFill>
                  <a:srgbClr val="FF0000"/>
                </a:solidFill>
                <a:latin typeface="Times New Roman" panose="02020603050405020304" pitchFamily="18" charset="0"/>
                <a:cs typeface="Times New Roman" panose="02020603050405020304" pitchFamily="18" charset="0"/>
              </a:rPr>
              <a:t>không.</a:t>
            </a:r>
            <a:r>
              <a:rPr lang="en-US" dirty="0" smtClean="0">
                <a:solidFill>
                  <a:srgbClr val="FF0000"/>
                </a:solidFill>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a:t>
            </a:r>
            <a:r>
              <a:rPr lang="vi-VN" dirty="0" smtClean="0">
                <a:latin typeface="Times New Roman" panose="02020603050405020304" pitchFamily="18" charset="0"/>
                <a:cs typeface="Times New Roman" panose="02020603050405020304" pitchFamily="18" charset="0"/>
              </a:rPr>
              <a:t>hể </a:t>
            </a:r>
            <a:r>
              <a:rPr lang="vi-VN" dirty="0">
                <a:latin typeface="Times New Roman" panose="02020603050405020304" pitchFamily="18" charset="0"/>
                <a:cs typeface="Times New Roman" panose="02020603050405020304" pitchFamily="18" charset="0"/>
              </a:rPr>
              <a:t>hiện ở vấn đề một mô hình học máy có thể rút ra được những quy luật cho tổng thể từ bộ dữ liệu mẫu không?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Một </a:t>
            </a:r>
            <a:r>
              <a:rPr lang="vi-VN" dirty="0">
                <a:latin typeface="Times New Roman" panose="02020603050405020304" pitchFamily="18" charset="0"/>
                <a:cs typeface="Times New Roman" panose="02020603050405020304" pitchFamily="18" charset="0"/>
              </a:rPr>
              <a:t>mô hình có tính phổ quát, khi đó, mô hình sẽ áp dụng tốt với bất kì bộ dữ liệu mới nào.</a:t>
            </a:r>
            <a:endParaRPr lang="en-US"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63632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Underfitting và </a:t>
            </a:r>
            <a:r>
              <a:rPr lang="vi-VN" b="1" dirty="0" smtClean="0">
                <a:cs typeface="Times New Roman" panose="02020603050405020304" pitchFamily="18" charset="0"/>
              </a:rPr>
              <a:t>Overfitting</a:t>
            </a:r>
            <a:endParaRPr lang="en-US" b="1" dirty="0" smtClean="0">
              <a:cs typeface="Times New Roman" panose="02020603050405020304" pitchFamily="18" charset="0"/>
            </a:endParaRPr>
          </a:p>
          <a:p>
            <a:endParaRPr lang="vi-VN" dirty="0"/>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1778137" y="2397125"/>
            <a:ext cx="8530948" cy="3049814"/>
          </a:xfrm>
          <a:prstGeom prst="rect">
            <a:avLst/>
          </a:prstGeom>
        </p:spPr>
      </p:pic>
    </p:spTree>
    <p:extLst>
      <p:ext uri="{BB962C8B-B14F-4D97-AF65-F5344CB8AC3E}">
        <p14:creationId xmlns:p14="http://schemas.microsoft.com/office/powerpoint/2010/main" val="6099398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4719320"/>
          </a:xfrm>
        </p:spPr>
        <p:txBody>
          <a:bodyPr>
            <a:normAutofit/>
          </a:bodyPr>
          <a:lstStyle/>
          <a:p>
            <a:pPr marL="0" indent="0" algn="just">
              <a:lnSpc>
                <a:spcPct val="150000"/>
              </a:lnSpc>
              <a:buNone/>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Một </a:t>
            </a:r>
            <a:r>
              <a:rPr lang="vi-VN" altLang="en-US" dirty="0">
                <a:solidFill>
                  <a:schemeClr val="tx1"/>
                </a:solidFill>
                <a:cs typeface="Times New Roman" panose="02020603050405020304" pitchFamily="18" charset="0"/>
              </a:rPr>
              <a:t>chương trình máy tính được cho là học từ </a:t>
            </a:r>
            <a:r>
              <a:rPr lang="vi-VN" altLang="en-US" dirty="0">
                <a:solidFill>
                  <a:srgbClr val="FF0000"/>
                </a:solidFill>
                <a:cs typeface="Times New Roman" panose="02020603050405020304" pitchFamily="18" charset="0"/>
              </a:rPr>
              <a:t>kinh nghiệm E </a:t>
            </a:r>
            <a:r>
              <a:rPr lang="vi-VN" altLang="en-US" dirty="0">
                <a:solidFill>
                  <a:schemeClr val="tx1"/>
                </a:solidFill>
                <a:cs typeface="Times New Roman" panose="02020603050405020304" pitchFamily="18" charset="0"/>
              </a:rPr>
              <a:t>với </a:t>
            </a:r>
            <a:r>
              <a:rPr lang="vi-VN" altLang="en-US" dirty="0" smtClean="0">
                <a:solidFill>
                  <a:srgbClr val="FF0000"/>
                </a:solidFill>
                <a:cs typeface="Times New Roman" panose="02020603050405020304" pitchFamily="18" charset="0"/>
              </a:rPr>
              <a:t>tác</a:t>
            </a:r>
            <a:r>
              <a:rPr lang="en-US" altLang="en-US" dirty="0" smtClean="0">
                <a:solidFill>
                  <a:srgbClr val="FF0000"/>
                </a:solidFill>
                <a:cs typeface="Times New Roman" panose="02020603050405020304" pitchFamily="18" charset="0"/>
              </a:rPr>
              <a:t> </a:t>
            </a:r>
            <a:r>
              <a:rPr lang="vi-VN" altLang="en-US" dirty="0" smtClean="0">
                <a:solidFill>
                  <a:srgbClr val="FF0000"/>
                </a:solidFill>
                <a:cs typeface="Times New Roman" panose="02020603050405020304" pitchFamily="18" charset="0"/>
              </a:rPr>
              <a:t>vụ </a:t>
            </a:r>
            <a:r>
              <a:rPr lang="vi-VN" altLang="en-US" dirty="0">
                <a:solidFill>
                  <a:srgbClr val="FF0000"/>
                </a:solidFill>
                <a:cs typeface="Times New Roman" panose="02020603050405020304" pitchFamily="18" charset="0"/>
              </a:rPr>
              <a:t>T</a:t>
            </a:r>
            <a:r>
              <a:rPr lang="vi-VN" altLang="en-US" dirty="0">
                <a:solidFill>
                  <a:schemeClr val="tx1"/>
                </a:solidFill>
                <a:cs typeface="Times New Roman" panose="02020603050405020304" pitchFamily="18" charset="0"/>
              </a:rPr>
              <a:t> và </a:t>
            </a:r>
            <a:r>
              <a:rPr lang="vi-VN" altLang="en-US" dirty="0">
                <a:solidFill>
                  <a:srgbClr val="FF0000"/>
                </a:solidFill>
                <a:cs typeface="Times New Roman" panose="02020603050405020304" pitchFamily="18" charset="0"/>
              </a:rPr>
              <a:t>phép đo chất lượng P</a:t>
            </a:r>
            <a:r>
              <a:rPr lang="vi-VN" altLang="en-US" dirty="0">
                <a:solidFill>
                  <a:schemeClr val="tx1"/>
                </a:solidFill>
                <a:cs typeface="Times New Roman" panose="02020603050405020304" pitchFamily="18" charset="0"/>
              </a:rPr>
              <a:t> nào đó, nếu chất lượng của tác vụ </a:t>
            </a:r>
            <a:r>
              <a:rPr lang="vi-VN" altLang="en-US" dirty="0" smtClean="0">
                <a:solidFill>
                  <a:schemeClr val="tx1"/>
                </a:solidFill>
                <a:cs typeface="Times New Roman" panose="02020603050405020304" pitchFamily="18" charset="0"/>
              </a:rPr>
              <a:t>T,</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được </a:t>
            </a:r>
            <a:r>
              <a:rPr lang="vi-VN" altLang="en-US" dirty="0">
                <a:solidFill>
                  <a:schemeClr val="tx1"/>
                </a:solidFill>
                <a:cs typeface="Times New Roman" panose="02020603050405020304" pitchFamily="18" charset="0"/>
              </a:rPr>
              <a:t>đo bởi P, cải thiện theo kinh </a:t>
            </a:r>
            <a:r>
              <a:rPr lang="vi-VN" altLang="en-US" dirty="0" smtClean="0">
                <a:solidFill>
                  <a:schemeClr val="tx1"/>
                </a:solidFill>
                <a:cs typeface="Times New Roman" panose="02020603050405020304" pitchFamily="18" charset="0"/>
              </a:rPr>
              <a:t>nghiệm</a:t>
            </a:r>
            <a:r>
              <a:rPr lang="en-US" altLang="en-US" dirty="0" smtClean="0">
                <a:solidFill>
                  <a:schemeClr val="tx1"/>
                </a:solidFill>
                <a:cs typeface="Times New Roman" panose="02020603050405020304" pitchFamily="18" charset="0"/>
              </a:rPr>
              <a:t>.</a:t>
            </a:r>
          </a:p>
          <a:p>
            <a:pPr marL="0" indent="0" algn="r">
              <a:lnSpc>
                <a:spcPct val="150000"/>
              </a:lnSpc>
              <a:buNone/>
            </a:pPr>
            <a:r>
              <a:rPr lang="vi-VN" altLang="en-US" dirty="0" smtClean="0">
                <a:solidFill>
                  <a:schemeClr val="tx1"/>
                </a:solidFill>
                <a:cs typeface="Times New Roman" panose="02020603050405020304" pitchFamily="18" charset="0"/>
              </a:rPr>
              <a:t>E</a:t>
            </a:r>
            <a:r>
              <a:rPr lang="vi-VN" altLang="en-US" dirty="0">
                <a:solidFill>
                  <a:schemeClr val="tx1"/>
                </a:solidFill>
                <a:cs typeface="Times New Roman" panose="02020603050405020304" pitchFamily="18" charset="0"/>
              </a:rPr>
              <a:t>. — Tom Mitchell, 1997</a:t>
            </a:r>
            <a:r>
              <a:rPr lang="vi-VN" altLang="en-US" dirty="0" smtClean="0">
                <a:solidFill>
                  <a:schemeClr val="tx1"/>
                </a:solidFill>
                <a:cs typeface="Times New Roman" panose="02020603050405020304" pitchFamily="18" charset="0"/>
              </a:rPr>
              <a:t>.</a:t>
            </a:r>
            <a:endParaRPr lang="en-US" altLang="en-US" dirty="0" smtClean="0">
              <a:solidFill>
                <a:schemeClr val="tx1"/>
              </a:solidFill>
              <a:cs typeface="Times New Roman" panose="02020603050405020304" pitchFamily="18" charset="0"/>
            </a:endParaRPr>
          </a:p>
          <a:p>
            <a:pPr marL="0" indent="0" algn="just">
              <a:lnSpc>
                <a:spcPct val="150000"/>
              </a:lnSpc>
              <a:buNone/>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Học </a:t>
            </a:r>
            <a:r>
              <a:rPr lang="vi-VN" altLang="en-US" dirty="0">
                <a:solidFill>
                  <a:schemeClr val="tx1"/>
                </a:solidFill>
                <a:cs typeface="Times New Roman" panose="02020603050405020304" pitchFamily="18" charset="0"/>
              </a:rPr>
              <a:t>Máy là một môn khoa học về cách lập trình máy tính </a:t>
            </a:r>
            <a:r>
              <a:rPr lang="vi-VN" altLang="en-US" dirty="0" smtClean="0">
                <a:solidFill>
                  <a:schemeClr val="tx1"/>
                </a:solidFill>
                <a:cs typeface="Times New Roman" panose="02020603050405020304" pitchFamily="18" charset="0"/>
              </a:rPr>
              <a:t>để</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chúng </a:t>
            </a:r>
            <a:r>
              <a:rPr lang="vi-VN" altLang="en-US" dirty="0">
                <a:solidFill>
                  <a:schemeClr val="tx1"/>
                </a:solidFill>
                <a:cs typeface="Times New Roman" panose="02020603050405020304" pitchFamily="18" charset="0"/>
              </a:rPr>
              <a:t>có thể học từ dữ liệu.</a:t>
            </a:r>
          </a:p>
          <a:p>
            <a:pPr marL="0" indent="0" algn="just">
              <a:lnSpc>
                <a:spcPct val="150000"/>
              </a:lnSpc>
              <a:buNone/>
            </a:pP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Học </a:t>
            </a:r>
            <a:r>
              <a:rPr lang="vi-VN" altLang="en-US" dirty="0">
                <a:solidFill>
                  <a:schemeClr val="tx1"/>
                </a:solidFill>
                <a:cs typeface="Times New Roman" panose="02020603050405020304" pitchFamily="18" charset="0"/>
              </a:rPr>
              <a:t>máy là lĩnh vực nghiên cứu nhằm giúp máy tính có khả </a:t>
            </a:r>
            <a:r>
              <a:rPr lang="vi-VN" altLang="en-US" dirty="0" smtClean="0">
                <a:solidFill>
                  <a:schemeClr val="tx1"/>
                </a:solidFill>
                <a:cs typeface="Times New Roman" panose="02020603050405020304" pitchFamily="18" charset="0"/>
              </a:rPr>
              <a:t>năng</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học </a:t>
            </a:r>
            <a:r>
              <a:rPr lang="vi-VN" altLang="en-US" dirty="0">
                <a:solidFill>
                  <a:schemeClr val="tx1"/>
                </a:solidFill>
                <a:cs typeface="Times New Roman" panose="02020603050405020304" pitchFamily="18" charset="0"/>
              </a:rPr>
              <a:t>mà không cần lập trình một cách tường minh. </a:t>
            </a:r>
            <a:endParaRPr lang="en-US" altLang="en-US" dirty="0" smtClean="0">
              <a:solidFill>
                <a:schemeClr val="tx1"/>
              </a:solidFill>
              <a:cs typeface="Times New Roman" panose="02020603050405020304" pitchFamily="18" charset="0"/>
            </a:endParaRPr>
          </a:p>
          <a:p>
            <a:pPr marL="0" indent="0" algn="r">
              <a:lnSpc>
                <a:spcPct val="150000"/>
              </a:lnSpc>
              <a:buNone/>
            </a:pPr>
            <a:r>
              <a:rPr lang="vi-VN" altLang="en-US" dirty="0" smtClean="0">
                <a:solidFill>
                  <a:schemeClr val="tx1"/>
                </a:solidFill>
                <a:cs typeface="Times New Roman" panose="02020603050405020304" pitchFamily="18" charset="0"/>
              </a:rPr>
              <a:t>Arthur</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Samuel</a:t>
            </a:r>
            <a:r>
              <a:rPr lang="vi-VN" altLang="en-US" dirty="0">
                <a:solidFill>
                  <a:schemeClr val="tx1"/>
                </a:solidFill>
                <a:cs typeface="Times New Roman" panose="02020603050405020304" pitchFamily="18" charset="0"/>
              </a:rPr>
              <a:t>, 1959.</a:t>
            </a: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15058933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Underfitting và </a:t>
            </a:r>
            <a:r>
              <a:rPr lang="vi-VN" b="1" dirty="0" smtClean="0">
                <a:cs typeface="Times New Roman" panose="02020603050405020304" pitchFamily="18" charset="0"/>
              </a:rPr>
              <a:t>Overfitting</a:t>
            </a:r>
            <a:endParaRPr lang="en-US" b="1" dirty="0" smtClean="0">
              <a:cs typeface="Times New Roman" panose="02020603050405020304" pitchFamily="18" charset="0"/>
            </a:endParaRPr>
          </a:p>
          <a:p>
            <a:pPr>
              <a:lnSpc>
                <a:spcPct val="150000"/>
              </a:lnSpc>
              <a:spcBef>
                <a:spcPts val="0"/>
              </a:spcBef>
            </a:pP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Outlier: </a:t>
            </a:r>
            <a:r>
              <a:rPr lang="vi-VN" dirty="0">
                <a:latin typeface="Times New Roman" panose="02020603050405020304" pitchFamily="18" charset="0"/>
                <a:cs typeface="Times New Roman" panose="02020603050405020304" pitchFamily="18" charset="0"/>
              </a:rPr>
              <a:t>Điểm ngoại lai/dị biệt/nhiễu (outlier/noise) là những điểm dữ liệu có giá trị khác thường so với các điểm dữ liệu khác.</a:t>
            </a:r>
            <a:endParaRPr lang="en-US" b="1" dirty="0" smtClean="0">
              <a:latin typeface="Times New Roman" panose="02020603050405020304" pitchFamily="18" charset="0"/>
              <a:cs typeface="Times New Roman" panose="02020603050405020304" pitchFamily="18" charset="0"/>
            </a:endParaRPr>
          </a:p>
          <a:p>
            <a:pPr marL="0" indent="0" algn="just">
              <a:buNone/>
            </a:pP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2940050" y="3325768"/>
            <a:ext cx="4305300" cy="2838450"/>
          </a:xfrm>
          <a:prstGeom prst="rect">
            <a:avLst/>
          </a:prstGeom>
        </p:spPr>
      </p:pic>
    </p:spTree>
    <p:extLst>
      <p:ext uri="{BB962C8B-B14F-4D97-AF65-F5344CB8AC3E}">
        <p14:creationId xmlns:p14="http://schemas.microsoft.com/office/powerpoint/2010/main" val="19746231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Underfitting và </a:t>
            </a:r>
            <a:r>
              <a:rPr lang="vi-VN" b="1" dirty="0" smtClean="0">
                <a:cs typeface="Times New Roman" panose="02020603050405020304" pitchFamily="18" charset="0"/>
              </a:rPr>
              <a:t>Overfitting</a:t>
            </a:r>
            <a:endParaRPr lang="en-US" b="1" dirty="0" smtClean="0">
              <a:cs typeface="Times New Roman" panose="02020603050405020304" pitchFamily="18" charset="0"/>
            </a:endParaRPr>
          </a:p>
          <a:p>
            <a:pPr>
              <a:lnSpc>
                <a:spcPct val="150000"/>
              </a:lnSpc>
              <a:spcBef>
                <a:spcPts val="0"/>
              </a:spcBef>
            </a:pPr>
            <a:r>
              <a:rPr lang="en-US"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Outlier: </a:t>
            </a:r>
            <a:r>
              <a:rPr lang="en-US" dirty="0" smtClean="0">
                <a:latin typeface="Times New Roman" panose="02020603050405020304" pitchFamily="18" charset="0"/>
                <a:cs typeface="Times New Roman" panose="02020603050405020304" pitchFamily="18" charset="0"/>
              </a:rPr>
              <a:t>Chia </a:t>
            </a:r>
            <a:r>
              <a:rPr lang="en-US" dirty="0" err="1" smtClean="0">
                <a:latin typeface="Times New Roman" panose="02020603050405020304" pitchFamily="18" charset="0"/>
                <a:cs typeface="Times New Roman" panose="02020603050405020304" pitchFamily="18" charset="0"/>
              </a:rPr>
              <a:t>làm</a:t>
            </a:r>
            <a:r>
              <a:rPr lang="en-US" dirty="0" smtClean="0">
                <a:latin typeface="Times New Roman" panose="02020603050405020304" pitchFamily="18" charset="0"/>
                <a:cs typeface="Times New Roman" panose="02020603050405020304" pitchFamily="18" charset="0"/>
              </a:rPr>
              <a:t> 2 </a:t>
            </a:r>
            <a:r>
              <a:rPr lang="en-US" dirty="0" err="1" smtClean="0">
                <a:latin typeface="Times New Roman" panose="02020603050405020304" pitchFamily="18" charset="0"/>
                <a:cs typeface="Times New Roman" panose="02020603050405020304" pitchFamily="18" charset="0"/>
              </a:rPr>
              <a:t>loại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endParaRPr lang="en-US" dirty="0" smtClean="0">
              <a:latin typeface="Times New Roman" panose="02020603050405020304" pitchFamily="18" charset="0"/>
              <a:cs typeface="Times New Roman" panose="02020603050405020304" pitchFamily="18" charset="0"/>
            </a:endParaRPr>
          </a:p>
          <a:p>
            <a:pPr>
              <a:lnSpc>
                <a:spcPct val="150000"/>
              </a:lnSpc>
              <a:spcBef>
                <a:spcPts val="0"/>
              </a:spcBef>
            </a:pPr>
            <a:r>
              <a:rPr lang="vi-VN" dirty="0">
                <a:solidFill>
                  <a:srgbClr val="FF0000"/>
                </a:solidFill>
                <a:cs typeface="Times New Roman" panose="02020603050405020304" pitchFamily="18" charset="0"/>
              </a:rPr>
              <a:t>Global Outlier: là điểm dữ liệu khác hoàn toàn với toàn bộ các điểm dữ liệu khác trong dataset. </a:t>
            </a:r>
            <a:r>
              <a:rPr lang="vi-VN" dirty="0">
                <a:cs typeface="Times New Roman" panose="02020603050405020304" pitchFamily="18" charset="0"/>
              </a:rPr>
              <a:t>Ví dụ: Một vài điểm dữ liệu có giá trị thuộc tính tuổi người lớn hơn 200 thì những điểm dữ liệu đó được xem là global outliers.</a:t>
            </a:r>
          </a:p>
          <a:p>
            <a:pPr>
              <a:lnSpc>
                <a:spcPct val="150000"/>
              </a:lnSpc>
              <a:spcBef>
                <a:spcPts val="0"/>
              </a:spcBef>
            </a:pPr>
            <a:r>
              <a:rPr lang="vi-VN" dirty="0">
                <a:solidFill>
                  <a:srgbClr val="FF0000"/>
                </a:solidFill>
                <a:cs typeface="Times New Roman" panose="02020603050405020304" pitchFamily="18" charset="0"/>
              </a:rPr>
              <a:t>Contextual Outlier: là điểm dữ liệu khác biệt khi so với một phần dữ liệu trong dataset, nhưng là bình thường khi so với phần dữ liệu khác. </a:t>
            </a:r>
            <a:endParaRPr lang="en-US" dirty="0" smtClean="0">
              <a:solidFill>
                <a:srgbClr val="FF0000"/>
              </a:solidFill>
              <a:cs typeface="Times New Roman" panose="02020603050405020304" pitchFamily="18" charset="0"/>
            </a:endParaRPr>
          </a:p>
          <a:p>
            <a:pPr>
              <a:lnSpc>
                <a:spcPct val="150000"/>
              </a:lnSpc>
              <a:spcBef>
                <a:spcPts val="0"/>
              </a:spcBef>
            </a:pPr>
            <a:r>
              <a:rPr lang="vi-VN" dirty="0" smtClean="0">
                <a:cs typeface="Times New Roman" panose="02020603050405020304" pitchFamily="18" charset="0"/>
              </a:rPr>
              <a:t>Ví </a:t>
            </a:r>
            <a:r>
              <a:rPr lang="vi-VN" dirty="0">
                <a:cs typeface="Times New Roman" panose="02020603050405020304" pitchFamily="18" charset="0"/>
              </a:rPr>
              <a:t>dụ: Doanh số bán hàng của một thương hiệu trong các đợt khuyến mãi có thể tăng đột biến so với ngày thường, nhưng không có sự chênh lệch lớn khi so giữa các đợt khuyến mãi với nhau.</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664125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Underfitting và </a:t>
            </a:r>
            <a:r>
              <a:rPr lang="vi-VN" b="1" dirty="0" smtClean="0">
                <a:latin typeface="Times New Roman" panose="02020603050405020304" pitchFamily="18" charset="0"/>
                <a:cs typeface="Times New Roman" panose="02020603050405020304" pitchFamily="18" charset="0"/>
              </a:rPr>
              <a:t>Overfitting</a:t>
            </a:r>
            <a:endParaRPr lang="en-US" b="1"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Bias</a:t>
            </a:r>
            <a:r>
              <a:rPr lang="en-US" b="1"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sai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số</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giữa</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giá</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trị</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dự</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đoán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trung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bình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của</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mô</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giá</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trị</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thực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tế</a:t>
            </a:r>
            <a:r>
              <a:rPr lang="en-US" dirty="0">
                <a:solidFill>
                  <a:srgbClr val="FF0000"/>
                </a:solidFill>
                <a:latin typeface="Times New Roman" panose="02020603050405020304" pitchFamily="18" charset="0"/>
                <a:cs typeface="Times New Roman" panose="02020603050405020304" pitchFamily="18" charset="0"/>
              </a:rPr>
              <a:t>.</a:t>
            </a:r>
            <a:endParaRPr lang="en-US" dirty="0" smtClean="0">
              <a:solidFill>
                <a:srgbClr val="FF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High </a:t>
            </a:r>
            <a:r>
              <a:rPr lang="vi-VN" dirty="0">
                <a:latin typeface="Times New Roman" panose="02020603050405020304" pitchFamily="18" charset="0"/>
                <a:cs typeface="Times New Roman" panose="02020603050405020304" pitchFamily="18" charset="0"/>
              </a:rPr>
              <a:t>bias: sai số lớn, mô hình đơn giản, tuy nhiên kết quả dự đoán chính xác không cao</a:t>
            </a:r>
          </a:p>
          <a:p>
            <a:pPr marL="0" indent="0" algn="just">
              <a:lnSpc>
                <a:spcPct val="150000"/>
              </a:lnSpc>
              <a:spcBef>
                <a:spcPts val="0"/>
              </a:spcBef>
              <a:buNone/>
            </a:pPr>
            <a:r>
              <a:rPr lang="vi-VN" dirty="0">
                <a:latin typeface="Times New Roman" panose="02020603050405020304" pitchFamily="18" charset="0"/>
                <a:cs typeface="Times New Roman" panose="02020603050405020304" pitchFamily="18" charset="0"/>
              </a:rPr>
              <a:t>Low bias: sai số nhỏ, mô hình phức tạp, kết quả dự đoán tốt</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899642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2111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latin typeface="Times New Roman" panose="02020603050405020304" pitchFamily="18" charset="0"/>
                <a:cs typeface="Times New Roman" panose="02020603050405020304" pitchFamily="18" charset="0"/>
              </a:rPr>
              <a:t>Underfitting và </a:t>
            </a:r>
            <a:r>
              <a:rPr lang="vi-VN" b="1" dirty="0" smtClean="0">
                <a:latin typeface="Times New Roman" panose="02020603050405020304" pitchFamily="18" charset="0"/>
                <a:cs typeface="Times New Roman" panose="02020603050405020304" pitchFamily="18" charset="0"/>
              </a:rPr>
              <a:t>Overfitting</a:t>
            </a:r>
            <a:endParaRPr lang="en-US" b="1" dirty="0" smtClean="0">
              <a:latin typeface="Times New Roman" panose="02020603050405020304" pitchFamily="18" charset="0"/>
              <a:cs typeface="Times New Roman" panose="02020603050405020304" pitchFamily="18" charset="0"/>
            </a:endParaRPr>
          </a:p>
          <a:p>
            <a:pPr marL="0" indent="0">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Variance: </a:t>
            </a:r>
            <a:r>
              <a:rPr lang="en-US" dirty="0" err="1" smtClean="0">
                <a:solidFill>
                  <a:srgbClr val="FF0000"/>
                </a:solidFill>
                <a:latin typeface="Times New Roman" panose="02020603050405020304" pitchFamily="18" charset="0"/>
                <a:cs typeface="Times New Roman" panose="02020603050405020304" pitchFamily="18" charset="0"/>
              </a:rPr>
              <a:t>là</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sai</a:t>
            </a:r>
            <a:r>
              <a:rPr lang="en-US" dirty="0" smtClean="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số</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thể</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hiện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mức</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độ</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nhạy</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cảm</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của</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mô</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với</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những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biến</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động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trong</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dữ</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liệu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huấn</a:t>
            </a:r>
            <a:r>
              <a:rPr lang="en-US" dirty="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luyện</a:t>
            </a:r>
            <a:r>
              <a:rPr lang="en-US" dirty="0" smtClean="0">
                <a:solidFill>
                  <a:srgbClr val="FF0000"/>
                </a:solidFill>
                <a:latin typeface="Times New Roman" panose="02020603050405020304" pitchFamily="18" charset="0"/>
                <a:cs typeface="Times New Roman" panose="02020603050405020304" pitchFamily="18" charset="0"/>
              </a:rPr>
              <a:t>.</a:t>
            </a:r>
          </a:p>
          <a:p>
            <a:pPr marL="0" indent="0">
              <a:lnSpc>
                <a:spcPct val="150000"/>
              </a:lnSpc>
              <a:spcBef>
                <a:spcPts val="0"/>
              </a:spcBef>
              <a:buNone/>
            </a:pPr>
            <a:r>
              <a:rPr lang="vi-VN" dirty="0"/>
              <a:t>Low-variance: mô hình ít biến thiên theo sự thay đổi của dữ liệu huấn luyện</a:t>
            </a:r>
            <a:br>
              <a:rPr lang="vi-VN" dirty="0"/>
            </a:br>
            <a:r>
              <a:rPr lang="vi-VN" dirty="0"/>
              <a:t>High-variance: mô hình biến thiên mạnh, bám sát theo sự thay đổi của dữ liệu huấn luyện</a:t>
            </a:r>
            <a:br>
              <a:rPr lang="vi-VN" dirty="0"/>
            </a:br>
            <a:r>
              <a:rPr lang="en-US" dirty="0" err="1" smtClean="0">
                <a:solidFill>
                  <a:srgbClr val="0000FF"/>
                </a:solidFill>
                <a:latin typeface="Times New Roman" panose="02020603050405020304" pitchFamily="18" charset="0"/>
                <a:cs typeface="Times New Roman" panose="02020603050405020304" pitchFamily="18" charset="0"/>
              </a:rPr>
              <a:t>Lưu</a:t>
            </a:r>
            <a:r>
              <a:rPr lang="en-US" dirty="0" smtClean="0">
                <a:solidFill>
                  <a:srgbClr val="0000FF"/>
                </a:solidFill>
                <a:latin typeface="Times New Roman" panose="02020603050405020304" pitchFamily="18" charset="0"/>
                <a:cs typeface="Times New Roman" panose="02020603050405020304" pitchFamily="18" charset="0"/>
              </a:rPr>
              <a:t> ý: </a:t>
            </a:r>
            <a:r>
              <a:rPr lang="vi-VN" dirty="0" smtClean="0">
                <a:solidFill>
                  <a:srgbClr val="0000FF"/>
                </a:solidFill>
                <a:latin typeface="Times New Roman" panose="02020603050405020304" pitchFamily="18" charset="0"/>
                <a:cs typeface="Times New Roman" panose="02020603050405020304" pitchFamily="18" charset="0"/>
              </a:rPr>
              <a:t>Mô </a:t>
            </a:r>
            <a:r>
              <a:rPr lang="vi-VN" dirty="0">
                <a:solidFill>
                  <a:srgbClr val="0000FF"/>
                </a:solidFill>
                <a:latin typeface="Times New Roman" panose="02020603050405020304" pitchFamily="18" charset="0"/>
                <a:cs typeface="Times New Roman" panose="02020603050405020304" pitchFamily="18" charset="0"/>
              </a:rPr>
              <a:t>hình có variance cao thường thể hiện rất tốt trên tập dữ liệu huấn luyện, nhưng không cho kết quả khả quan trên tập dữ liệu kiểm </a:t>
            </a:r>
            <a:r>
              <a:rPr lang="vi-VN" dirty="0" smtClean="0">
                <a:solidFill>
                  <a:srgbClr val="0000FF"/>
                </a:solidFill>
                <a:latin typeface="Times New Roman" panose="02020603050405020304" pitchFamily="18" charset="0"/>
                <a:cs typeface="Times New Roman" panose="02020603050405020304" pitchFamily="18" charset="0"/>
              </a:rPr>
              <a:t>thử</a:t>
            </a:r>
            <a:r>
              <a:rPr lang="en-US" dirty="0" smtClean="0">
                <a:solidFill>
                  <a:srgbClr val="0000FF"/>
                </a:solidFill>
                <a:latin typeface="Times New Roman" panose="02020603050405020304" pitchFamily="18" charset="0"/>
                <a:cs typeface="Times New Roman" panose="02020603050405020304" pitchFamily="18" charset="0"/>
              </a:rPr>
              <a:t>.</a:t>
            </a:r>
            <a:endParaRPr lang="vi-VN" dirty="0">
              <a:solidFill>
                <a:srgbClr val="0000FF"/>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42968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7285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smtClean="0">
                <a:cs typeface="Times New Roman" panose="02020603050405020304" pitchFamily="18" charset="0"/>
              </a:rPr>
              <a:t>Underfitting</a:t>
            </a:r>
            <a:endParaRPr lang="en-US" b="1" dirty="0" smtClean="0">
              <a:cs typeface="Times New Roman" panose="02020603050405020304" pitchFamily="18" charset="0"/>
            </a:endParaRPr>
          </a:p>
          <a:p>
            <a:pPr marL="0" indent="0" algn="just">
              <a:lnSpc>
                <a:spcPct val="150000"/>
              </a:lnSpc>
              <a:spcBef>
                <a:spcPts val="0"/>
              </a:spcBef>
              <a:buNone/>
            </a:pPr>
            <a:r>
              <a:rPr lang="vi-VN" dirty="0"/>
              <a:t>Underfitting: là hiện tượng mà mô hình có high bias và low varriance, cho kết quả dự đoán không tốt trên cả tập huấn luyện và tập kiểm thử. </a:t>
            </a:r>
            <a:endParaRPr lang="en-US" dirty="0" smtClean="0"/>
          </a:p>
          <a:p>
            <a:pPr marL="0" indent="0" algn="just">
              <a:lnSpc>
                <a:spcPct val="150000"/>
              </a:lnSpc>
              <a:spcBef>
                <a:spcPts val="0"/>
              </a:spcBef>
              <a:buNone/>
            </a:pPr>
            <a:r>
              <a:rPr lang="vi-VN" dirty="0" smtClean="0"/>
              <a:t>Underfitting </a:t>
            </a:r>
            <a:r>
              <a:rPr lang="vi-VN" dirty="0"/>
              <a:t>thường dễ được phát hiện vì cho kết quả tệ trên tập huấn luyện.</a:t>
            </a:r>
          </a:p>
          <a:p>
            <a:pPr marL="0" indent="0" algn="just">
              <a:lnSpc>
                <a:spcPct val="150000"/>
              </a:lnSpc>
              <a:spcBef>
                <a:spcPts val="0"/>
              </a:spcBef>
              <a:buNone/>
            </a:pPr>
            <a:endParaRPr lang="vi-VN" dirty="0"/>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7702549" y="1751331"/>
            <a:ext cx="3948114" cy="4180356"/>
          </a:xfrm>
          <a:prstGeom prst="rect">
            <a:avLst/>
          </a:prstGeom>
        </p:spPr>
      </p:pic>
    </p:spTree>
    <p:extLst>
      <p:ext uri="{BB962C8B-B14F-4D97-AF65-F5344CB8AC3E}">
        <p14:creationId xmlns:p14="http://schemas.microsoft.com/office/powerpoint/2010/main" val="104923111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7285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Overfitting</a:t>
            </a:r>
            <a:endParaRPr lang="en-US" b="1" dirty="0" smtClean="0">
              <a:cs typeface="Times New Roman" panose="02020603050405020304" pitchFamily="18" charset="0"/>
            </a:endParaRPr>
          </a:p>
          <a:p>
            <a:pPr marL="0" indent="0" algn="just">
              <a:lnSpc>
                <a:spcPct val="150000"/>
              </a:lnSpc>
              <a:spcBef>
                <a:spcPts val="0"/>
              </a:spcBef>
              <a:buNone/>
            </a:pPr>
            <a:r>
              <a:rPr lang="vi-VN" dirty="0"/>
              <a:t>Overfitting: là hiện tượng mà mô hình có low bias và high variance, lúc này mô hình trở nên phức tạp, bám sát theo dữ liệu huấn luyện. </a:t>
            </a:r>
            <a:endParaRPr lang="en-US" dirty="0" smtClean="0"/>
          </a:p>
          <a:p>
            <a:pPr marL="0" indent="0" algn="just">
              <a:lnSpc>
                <a:spcPct val="150000"/>
              </a:lnSpc>
              <a:spcBef>
                <a:spcPts val="0"/>
              </a:spcBef>
              <a:buNone/>
            </a:pPr>
            <a:r>
              <a:rPr lang="vi-VN" dirty="0" smtClean="0"/>
              <a:t>Mô </a:t>
            </a:r>
            <a:r>
              <a:rPr lang="vi-VN" dirty="0"/>
              <a:t>hình cho kết quả rất tốt trên dữ liệu đã được học, nhưng cho kết quả tệ trên dữ liệu chưa từng gặp bao giờ. Vấn đề này xảy ra khi mô hình cố gắng fit tất cả các điểm dữ liệu huấn luyện, bao gồm cả nhiễu.</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3"/>
          <a:stretch>
            <a:fillRect/>
          </a:stretch>
        </p:blipFill>
        <p:spPr>
          <a:xfrm>
            <a:off x="7527924" y="1900237"/>
            <a:ext cx="4092575" cy="4357061"/>
          </a:xfrm>
          <a:prstGeom prst="rect">
            <a:avLst/>
          </a:prstGeom>
        </p:spPr>
      </p:pic>
    </p:spTree>
    <p:extLst>
      <p:ext uri="{BB962C8B-B14F-4D97-AF65-F5344CB8AC3E}">
        <p14:creationId xmlns:p14="http://schemas.microsoft.com/office/powerpoint/2010/main" val="25441257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19967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Overfitting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tránh</a:t>
            </a:r>
            <a:r>
              <a:rPr lang="en-US" b="1" dirty="0">
                <a:latin typeface="Times New Roman" panose="02020603050405020304" pitchFamily="18" charset="0"/>
                <a:cs typeface="Times New Roman" panose="02020603050405020304" pitchFamily="18" charset="0"/>
              </a:rPr>
              <a:t> Overfitting?)</a:t>
            </a: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Validation</a:t>
            </a: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L</a:t>
            </a:r>
            <a:r>
              <a:rPr lang="vi-VN" dirty="0" smtClean="0">
                <a:latin typeface="Times New Roman" panose="02020603050405020304" pitchFamily="18" charset="0"/>
                <a:cs typeface="Times New Roman" panose="02020603050405020304" pitchFamily="18" charset="0"/>
              </a:rPr>
              <a:t>àm </a:t>
            </a:r>
            <a:r>
              <a:rPr lang="vi-VN" dirty="0">
                <a:latin typeface="Times New Roman" panose="02020603050405020304" pitchFamily="18" charset="0"/>
                <a:cs typeface="Times New Roman" panose="02020603050405020304" pitchFamily="18" charset="0"/>
              </a:rPr>
              <a:t>cách nào để biết được chất lượng của mô hình với </a:t>
            </a:r>
            <a:r>
              <a:rPr lang="vi-VN" i="1" dirty="0">
                <a:latin typeface="Times New Roman" panose="02020603050405020304" pitchFamily="18" charset="0"/>
                <a:cs typeface="Times New Roman" panose="02020603050405020304" pitchFamily="18" charset="0"/>
              </a:rPr>
              <a:t>unseen data</a:t>
            </a:r>
            <a:r>
              <a:rPr lang="vi-VN" dirty="0">
                <a:latin typeface="Times New Roman" panose="02020603050405020304" pitchFamily="18" charset="0"/>
                <a:cs typeface="Times New Roman" panose="02020603050405020304" pitchFamily="18" charset="0"/>
              </a:rPr>
              <a:t> (tức dữ liệu chưa nhìn thấy bao giờ</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a:t>Phương pháp đơn giản nhất là </a:t>
            </a:r>
            <a:r>
              <a:rPr lang="vi-VN" i="1" dirty="0"/>
              <a:t>trích</a:t>
            </a:r>
            <a:r>
              <a:rPr lang="vi-VN" dirty="0"/>
              <a:t> từ tập training data ra một tập con nhỏ và thực hiện việc đánh giá mô hình trên tập con nhỏ này. Tập con nhỏ </a:t>
            </a:r>
            <a:r>
              <a:rPr lang="vi-VN" b="1" dirty="0"/>
              <a:t>được trích ra từ training set</a:t>
            </a:r>
            <a:r>
              <a:rPr lang="vi-VN" dirty="0"/>
              <a:t> này được gọi là </a:t>
            </a:r>
            <a:r>
              <a:rPr lang="vi-VN" i="1" dirty="0">
                <a:solidFill>
                  <a:srgbClr val="FF0000"/>
                </a:solidFill>
              </a:rPr>
              <a:t>validation set</a:t>
            </a:r>
            <a:r>
              <a:rPr lang="vi-VN" dirty="0">
                <a:solidFill>
                  <a:srgbClr val="FF0000"/>
                </a:solidFill>
              </a:rPr>
              <a:t>.</a:t>
            </a:r>
            <a:r>
              <a:rPr lang="vi-VN" dirty="0"/>
              <a:t> Lúc này, </a:t>
            </a:r>
            <a:r>
              <a:rPr lang="vi-VN" b="1" dirty="0"/>
              <a:t>training set là phần còn lại của training set ban đầu</a:t>
            </a:r>
            <a:r>
              <a:rPr lang="vi-VN" dirty="0"/>
              <a:t>. </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4808483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424" y="135156"/>
            <a:ext cx="10772775" cy="1134844"/>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073377"/>
            <a:ext cx="6065840" cy="5176520"/>
          </a:xfrm>
        </p:spPr>
        <p:txBody>
          <a:bodyPr>
            <a:normAutofit/>
          </a:bodyPr>
          <a:lstStyle/>
          <a:p>
            <a:pPr marL="0" algn="just">
              <a:lnSpc>
                <a:spcPct val="150000"/>
              </a:lnSpc>
              <a:spcBef>
                <a:spcPts val="0"/>
              </a:spcBef>
              <a:buFont typeface="Wingdings" panose="05000000000000000000" pitchFamily="2" charset="2"/>
              <a:buChar char="v"/>
            </a:pPr>
            <a:r>
              <a:rPr lang="en-US" b="1" dirty="0" err="1" smtClean="0">
                <a:latin typeface="Times New Roman" panose="02020603050405020304" pitchFamily="18" charset="0"/>
                <a:cs typeface="Times New Roman" panose="02020603050405020304" pitchFamily="18" charset="0"/>
              </a:rPr>
              <a:t>Làm</a:t>
            </a:r>
            <a:r>
              <a:rPr lang="en-US" b="1" dirty="0" smtClean="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tránh</a:t>
            </a:r>
            <a:r>
              <a:rPr lang="en-US" b="1" dirty="0">
                <a:latin typeface="Times New Roman" panose="02020603050405020304" pitchFamily="18" charset="0"/>
                <a:cs typeface="Times New Roman" panose="02020603050405020304" pitchFamily="18" charset="0"/>
              </a:rPr>
              <a:t> Overfitting</a:t>
            </a:r>
            <a:r>
              <a:rPr lang="en-US" b="1" dirty="0" smtClean="0">
                <a:latin typeface="Times New Roman" panose="02020603050405020304" pitchFamily="18" charset="0"/>
                <a:cs typeface="Times New Roman" panose="02020603050405020304" pitchFamily="18" charset="0"/>
              </a:rPr>
              <a:t>?</a:t>
            </a:r>
            <a:endParaRPr lang="en-US" b="1" dirty="0">
              <a:latin typeface="Times New Roman" panose="02020603050405020304" pitchFamily="18" charset="0"/>
              <a:cs typeface="Times New Roman" panose="02020603050405020304" pitchFamily="18" charset="0"/>
            </a:endParaRP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Validation</a:t>
            </a: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 </a:t>
            </a:r>
            <a:r>
              <a:rPr lang="vi-VN" dirty="0" smtClean="0">
                <a:solidFill>
                  <a:srgbClr val="FF0000"/>
                </a:solidFill>
                <a:latin typeface="Times New Roman" panose="02020603050405020304" pitchFamily="18" charset="0"/>
                <a:cs typeface="Times New Roman" panose="02020603050405020304" pitchFamily="18" charset="0"/>
              </a:rPr>
              <a:t>Train </a:t>
            </a:r>
            <a:r>
              <a:rPr lang="vi-VN" dirty="0">
                <a:solidFill>
                  <a:srgbClr val="FF0000"/>
                </a:solidFill>
                <a:latin typeface="Times New Roman" panose="02020603050405020304" pitchFamily="18" charset="0"/>
                <a:cs typeface="Times New Roman" panose="02020603050405020304" pitchFamily="18" charset="0"/>
              </a:rPr>
              <a:t>error </a:t>
            </a:r>
            <a:r>
              <a:rPr lang="vi-VN" dirty="0">
                <a:latin typeface="Times New Roman" panose="02020603050405020304" pitchFamily="18" charset="0"/>
                <a:cs typeface="Times New Roman" panose="02020603050405020304" pitchFamily="18" charset="0"/>
              </a:rPr>
              <a:t>được tính </a:t>
            </a:r>
            <a:r>
              <a:rPr lang="vi-VN" dirty="0" smtClean="0">
                <a:latin typeface="Times New Roman" panose="02020603050405020304" pitchFamily="18" charset="0"/>
                <a:cs typeface="Times New Roman" panose="02020603050405020304" pitchFamily="18" charset="0"/>
              </a:rPr>
              <a:t>trên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tập</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training set </a:t>
            </a:r>
            <a:r>
              <a:rPr lang="vi-VN" dirty="0" smtClean="0">
                <a:latin typeface="Times New Roman" panose="02020603050405020304" pitchFamily="18" charset="0"/>
                <a:cs typeface="Times New Roman" panose="02020603050405020304" pitchFamily="18" charset="0"/>
              </a:rPr>
              <a:t>mới,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i="1" dirty="0" smtClean="0">
                <a:latin typeface="Times New Roman" panose="02020603050405020304" pitchFamily="18" charset="0"/>
                <a:cs typeface="Times New Roman" panose="02020603050405020304" pitchFamily="18" charset="0"/>
              </a:rPr>
              <a:t>+ </a:t>
            </a:r>
            <a:r>
              <a:rPr lang="vi-VN" dirty="0" smtClean="0">
                <a:solidFill>
                  <a:srgbClr val="FF0000"/>
                </a:solidFill>
                <a:latin typeface="Times New Roman" panose="02020603050405020304" pitchFamily="18" charset="0"/>
                <a:cs typeface="Times New Roman" panose="02020603050405020304" pitchFamily="18" charset="0"/>
              </a:rPr>
              <a:t>validation error</a:t>
            </a:r>
            <a:r>
              <a:rPr lang="en-US" dirty="0">
                <a:solidFill>
                  <a:srgbClr val="FF0000"/>
                </a:solidFill>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được </a:t>
            </a:r>
            <a:r>
              <a:rPr lang="vi-VN" dirty="0">
                <a:latin typeface="Times New Roman" panose="02020603050405020304" pitchFamily="18" charset="0"/>
                <a:cs typeface="Times New Roman" panose="02020603050405020304" pitchFamily="18" charset="0"/>
              </a:rPr>
              <a:t>tính trên tập validation</a:t>
            </a:r>
            <a:r>
              <a:rPr lang="vi-VN"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sym typeface="Wingdings" panose="05000000000000000000" pitchFamily="2" charset="2"/>
              </a:rPr>
              <a:t> T</a:t>
            </a:r>
            <a:r>
              <a:rPr lang="vi-VN" dirty="0" smtClean="0">
                <a:latin typeface="Times New Roman" panose="02020603050405020304" pitchFamily="18" charset="0"/>
                <a:cs typeface="Times New Roman" panose="02020603050405020304" pitchFamily="18" charset="0"/>
              </a:rPr>
              <a:t>ìm </a:t>
            </a:r>
            <a:r>
              <a:rPr lang="vi-VN" dirty="0">
                <a:latin typeface="Times New Roman" panose="02020603050405020304" pitchFamily="18" charset="0"/>
                <a:cs typeface="Times New Roman" panose="02020603050405020304" pitchFamily="18" charset="0"/>
              </a:rPr>
              <a:t>mô hình sao cho cả </a:t>
            </a:r>
            <a:r>
              <a:rPr lang="vi-VN" i="1" dirty="0">
                <a:latin typeface="Times New Roman" panose="02020603050405020304" pitchFamily="18" charset="0"/>
                <a:cs typeface="Times New Roman" panose="02020603050405020304" pitchFamily="18" charset="0"/>
              </a:rPr>
              <a:t>train error</a:t>
            </a:r>
            <a:r>
              <a:rPr lang="vi-VN" dirty="0">
                <a:latin typeface="Times New Roman" panose="02020603050405020304" pitchFamily="18" charset="0"/>
                <a:cs typeface="Times New Roman" panose="02020603050405020304" pitchFamily="18" charset="0"/>
              </a:rPr>
              <a:t> và </a:t>
            </a:r>
            <a:r>
              <a:rPr lang="vi-VN" i="1" dirty="0">
                <a:latin typeface="Times New Roman" panose="02020603050405020304" pitchFamily="18" charset="0"/>
                <a:cs typeface="Times New Roman" panose="02020603050405020304" pitchFamily="18" charset="0"/>
              </a:rPr>
              <a:t>validation error</a:t>
            </a:r>
            <a:r>
              <a:rPr lang="vi-VN" dirty="0">
                <a:latin typeface="Times New Roman" panose="02020603050405020304" pitchFamily="18" charset="0"/>
                <a:cs typeface="Times New Roman" panose="02020603050405020304" pitchFamily="18" charset="0"/>
              </a:rPr>
              <a:t> đều nhỏ, qua đó có thể dự đoán được rằng </a:t>
            </a:r>
            <a:r>
              <a:rPr lang="vi-VN" i="1" dirty="0">
                <a:latin typeface="Times New Roman" panose="02020603050405020304" pitchFamily="18" charset="0"/>
                <a:cs typeface="Times New Roman" panose="02020603050405020304" pitchFamily="18" charset="0"/>
              </a:rPr>
              <a:t>test error</a:t>
            </a:r>
            <a:r>
              <a:rPr lang="vi-VN" dirty="0">
                <a:latin typeface="Times New Roman" panose="02020603050405020304" pitchFamily="18" charset="0"/>
                <a:cs typeface="Times New Roman" panose="02020603050405020304" pitchFamily="18" charset="0"/>
              </a:rPr>
              <a:t> cũng nhỏ. </a:t>
            </a:r>
            <a:r>
              <a:rPr lang="vi-VN" dirty="0" smtClean="0">
                <a:solidFill>
                  <a:srgbClr val="FF0000"/>
                </a:solidFill>
                <a:latin typeface="Times New Roman" panose="02020603050405020304" pitchFamily="18" charset="0"/>
                <a:cs typeface="Times New Roman" panose="02020603050405020304" pitchFamily="18" charset="0"/>
              </a:rPr>
              <a:t>Mô </a:t>
            </a:r>
            <a:r>
              <a:rPr lang="vi-VN" dirty="0">
                <a:solidFill>
                  <a:srgbClr val="FF0000"/>
                </a:solidFill>
                <a:latin typeface="Times New Roman" panose="02020603050405020304" pitchFamily="18" charset="0"/>
                <a:cs typeface="Times New Roman" panose="02020603050405020304" pitchFamily="18" charset="0"/>
              </a:rPr>
              <a:t>hình nào cho </a:t>
            </a:r>
            <a:r>
              <a:rPr lang="vi-VN" i="1" dirty="0">
                <a:solidFill>
                  <a:srgbClr val="FF0000"/>
                </a:solidFill>
                <a:latin typeface="Times New Roman" panose="02020603050405020304" pitchFamily="18" charset="0"/>
                <a:cs typeface="Times New Roman" panose="02020603050405020304" pitchFamily="18" charset="0"/>
              </a:rPr>
              <a:t>validation error</a:t>
            </a:r>
            <a:r>
              <a:rPr lang="vi-VN" dirty="0">
                <a:solidFill>
                  <a:srgbClr val="FF0000"/>
                </a:solidFill>
                <a:latin typeface="Times New Roman" panose="02020603050405020304" pitchFamily="18" charset="0"/>
                <a:cs typeface="Times New Roman" panose="02020603050405020304" pitchFamily="18" charset="0"/>
              </a:rPr>
              <a:t> nhỏ nhất sẽ là mô hình tốt.</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6342764" y="1776556"/>
            <a:ext cx="5620636" cy="3966784"/>
          </a:xfrm>
          <a:prstGeom prst="rect">
            <a:avLst/>
          </a:prstGeom>
        </p:spPr>
      </p:pic>
      <p:sp>
        <p:nvSpPr>
          <p:cNvPr id="7" name="Rectangle 6"/>
          <p:cNvSpPr/>
          <p:nvPr/>
        </p:nvSpPr>
        <p:spPr>
          <a:xfrm>
            <a:off x="6096000" y="5739023"/>
            <a:ext cx="6096000" cy="646331"/>
          </a:xfrm>
          <a:prstGeom prst="rect">
            <a:avLst/>
          </a:prstGeom>
        </p:spPr>
        <p:txBody>
          <a:bodyPr>
            <a:spAutoFit/>
          </a:bodyPr>
          <a:lstStyle/>
          <a:p>
            <a:pPr algn="ctr"/>
            <a:r>
              <a:rPr lang="vi-VN" dirty="0">
                <a:latin typeface="Times New Roman" panose="02020603050405020304" pitchFamily="18" charset="0"/>
                <a:cs typeface="Times New Roman" panose="02020603050405020304" pitchFamily="18" charset="0"/>
              </a:rPr>
              <a:t>Khi bậc của đa thức tăng lên, </a:t>
            </a:r>
            <a:r>
              <a:rPr lang="vi-VN" i="1" dirty="0">
                <a:latin typeface="Times New Roman" panose="02020603050405020304" pitchFamily="18" charset="0"/>
                <a:cs typeface="Times New Roman" panose="02020603050405020304" pitchFamily="18" charset="0"/>
              </a:rPr>
              <a:t>train error</a:t>
            </a:r>
            <a:r>
              <a:rPr lang="vi-VN" dirty="0">
                <a:latin typeface="Times New Roman" panose="02020603050405020304" pitchFamily="18" charset="0"/>
                <a:cs typeface="Times New Roman" panose="02020603050405020304" pitchFamily="18" charset="0"/>
              </a:rPr>
              <a:t> có xu hướng </a:t>
            </a:r>
            <a:r>
              <a:rPr lang="vi-VN" dirty="0" smtClean="0">
                <a:latin typeface="Times New Roman" panose="02020603050405020304" pitchFamily="18" charset="0"/>
                <a:cs typeface="Times New Roman" panose="02020603050405020304" pitchFamily="18" charset="0"/>
              </a:rPr>
              <a:t>giảm.đa </a:t>
            </a:r>
            <a:r>
              <a:rPr lang="vi-VN" dirty="0">
                <a:latin typeface="Times New Roman" panose="02020603050405020304" pitchFamily="18" charset="0"/>
                <a:cs typeface="Times New Roman" panose="02020603050405020304" pitchFamily="18" charset="0"/>
              </a:rPr>
              <a:t>thức bậc càng cao, dữ liệu càng được </a:t>
            </a:r>
            <a:r>
              <a:rPr lang="vi-VN" i="1" dirty="0">
                <a:latin typeface="Times New Roman" panose="02020603050405020304" pitchFamily="18" charset="0"/>
                <a:cs typeface="Times New Roman" panose="02020603050405020304" pitchFamily="18" charset="0"/>
              </a:rPr>
              <a:t>fit</a:t>
            </a:r>
            <a:r>
              <a:rPr lang="vi-V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23878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19967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Overfitting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tránh</a:t>
            </a:r>
            <a:r>
              <a:rPr lang="en-US" b="1" dirty="0">
                <a:latin typeface="Times New Roman" panose="02020603050405020304" pitchFamily="18" charset="0"/>
                <a:cs typeface="Times New Roman" panose="02020603050405020304" pitchFamily="18" charset="0"/>
              </a:rPr>
              <a:t> Overfitting?)</a:t>
            </a:r>
          </a:p>
          <a:p>
            <a:pPr marL="0" indent="0" algn="just">
              <a:lnSpc>
                <a:spcPct val="150000"/>
              </a:lnSpc>
              <a:spcBef>
                <a:spcPts val="0"/>
              </a:spcBef>
              <a:buNone/>
            </a:pPr>
            <a:r>
              <a:rPr lang="vi-VN" dirty="0"/>
              <a:t>Có hai kỹ thuật quan trọng trong việc đánh giá mô hình học máy và tránh hiện tượng overfitting:</a:t>
            </a:r>
          </a:p>
          <a:p>
            <a:pPr marL="0" indent="0" algn="just">
              <a:lnSpc>
                <a:spcPct val="150000"/>
              </a:lnSpc>
              <a:spcBef>
                <a:spcPts val="0"/>
              </a:spcBef>
              <a:buNone/>
            </a:pPr>
            <a:r>
              <a:rPr lang="en-US" dirty="0" smtClean="0"/>
              <a:t>+ </a:t>
            </a:r>
            <a:r>
              <a:rPr lang="vi-VN" dirty="0" smtClean="0">
                <a:solidFill>
                  <a:srgbClr val="0070C0"/>
                </a:solidFill>
              </a:rPr>
              <a:t>Sử dụng </a:t>
            </a:r>
            <a:r>
              <a:rPr lang="vi-VN" dirty="0">
                <a:solidFill>
                  <a:srgbClr val="0070C0"/>
                </a:solidFill>
              </a:rPr>
              <a:t>tập Validation </a:t>
            </a:r>
            <a:r>
              <a:rPr lang="vi-VN" dirty="0" smtClean="0">
                <a:solidFill>
                  <a:srgbClr val="0070C0"/>
                </a:solidFill>
              </a:rPr>
              <a:t>test</a:t>
            </a:r>
            <a:endParaRPr lang="en-US" dirty="0" smtClean="0">
              <a:solidFill>
                <a:srgbClr val="0070C0"/>
              </a:solidFill>
            </a:endParaRPr>
          </a:p>
          <a:p>
            <a:pPr marL="0" indent="0" algn="just">
              <a:lnSpc>
                <a:spcPct val="150000"/>
              </a:lnSpc>
              <a:spcBef>
                <a:spcPts val="0"/>
              </a:spcBef>
              <a:buNone/>
            </a:pPr>
            <a:r>
              <a:rPr lang="en-US" dirty="0"/>
              <a:t>+ </a:t>
            </a:r>
            <a:r>
              <a:rPr lang="vi-VN" dirty="0"/>
              <a:t>Sử dụng kỹ thuật lấy lại mẫu để ước lượng độ chính xác của mô hình</a:t>
            </a:r>
          </a:p>
          <a:p>
            <a:pPr marL="0" indent="0" algn="just">
              <a:lnSpc>
                <a:spcPct val="150000"/>
              </a:lnSpc>
              <a:spcBef>
                <a:spcPts val="0"/>
              </a:spcBef>
              <a:buNone/>
            </a:pPr>
            <a:endParaRPr lang="vi-VN" dirty="0"/>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07499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80960" y="1606777"/>
            <a:ext cx="119967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smtClean="0">
                <a:latin typeface="Times New Roman" panose="02020603050405020304" pitchFamily="18" charset="0"/>
                <a:cs typeface="Times New Roman" panose="02020603050405020304" pitchFamily="18" charset="0"/>
              </a:rPr>
              <a:t>Overfitting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Làm</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thế</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nào</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để</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tránh</a:t>
            </a:r>
            <a:r>
              <a:rPr lang="en-US" b="1" dirty="0">
                <a:latin typeface="Times New Roman" panose="02020603050405020304" pitchFamily="18" charset="0"/>
                <a:cs typeface="Times New Roman" panose="02020603050405020304" pitchFamily="18" charset="0"/>
              </a:rPr>
              <a:t> Overfitting?)</a:t>
            </a:r>
          </a:p>
          <a:p>
            <a:pPr marL="0" indent="0" algn="just">
              <a:lnSpc>
                <a:spcPct val="150000"/>
              </a:lnSpc>
              <a:spcBef>
                <a:spcPts val="0"/>
              </a:spcBef>
              <a:buNone/>
            </a:pPr>
            <a:r>
              <a:rPr lang="en-US" dirty="0" smtClean="0"/>
              <a:t>+ </a:t>
            </a:r>
            <a:r>
              <a:rPr lang="vi-VN" dirty="0" smtClean="0"/>
              <a:t>Lấy lại mẫu (resampling methods) là kỹ thuật phổ biến hơn. Khi đó, sẽ chia tập dữ liệu thành k tập con. Cách này được gọi là </a:t>
            </a:r>
            <a:r>
              <a:rPr lang="vi-VN" dirty="0" smtClean="0">
                <a:solidFill>
                  <a:srgbClr val="FF0000"/>
                </a:solidFill>
              </a:rPr>
              <a:t>k-fold cross validation</a:t>
            </a:r>
            <a:r>
              <a:rPr lang="vi-VN" dirty="0" smtClean="0"/>
              <a:t>. Điều này cho phép thực hiện huấn luyện trên các tập dữ liệu khác nhau k lần, và từ đó, xây dựng ước lượng độ chính xác của mô hình học máy với dữ liệu mới.</a:t>
            </a:r>
            <a:r>
              <a:rPr lang="en-US" dirty="0"/>
              <a:t> </a:t>
            </a:r>
            <a:endParaRPr lang="en-US" dirty="0" smtClean="0"/>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Dùng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scikitlearn</a:t>
            </a:r>
            <a:r>
              <a:rPr lang="en-US"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hlinkClick r:id="rId3"/>
              </a:rPr>
              <a:t>https://</a:t>
            </a:r>
            <a:r>
              <a:rPr lang="en-US" dirty="0" smtClean="0">
                <a:latin typeface="Times New Roman" panose="02020603050405020304" pitchFamily="18" charset="0"/>
                <a:cs typeface="Times New Roman" panose="02020603050405020304" pitchFamily="18" charset="0"/>
                <a:hlinkClick r:id="rId3"/>
              </a:rPr>
              <a:t>scikit-learn.org/stable/modules/cross_validation.html</a:t>
            </a:r>
            <a:r>
              <a:rPr lang="en-US" dirty="0" smtClean="0">
                <a:latin typeface="Times New Roman" panose="02020603050405020304" pitchFamily="18" charset="0"/>
                <a:cs typeface="Times New Roman" panose="02020603050405020304" pitchFamily="18" charset="0"/>
              </a:rPr>
              <a:t> </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471834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47193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cs typeface="Times New Roman" panose="02020603050405020304" pitchFamily="18" charset="0"/>
              </a:rPr>
              <a:t> </a:t>
            </a:r>
            <a:r>
              <a:rPr lang="vi-VN" altLang="en-US" b="1" dirty="0" smtClean="0">
                <a:solidFill>
                  <a:schemeClr val="tx1"/>
                </a:solidFill>
                <a:cs typeface="Times New Roman" panose="02020603050405020304" pitchFamily="18" charset="0"/>
              </a:rPr>
              <a:t>Học </a:t>
            </a:r>
            <a:r>
              <a:rPr lang="vi-VN" altLang="en-US" b="1" dirty="0">
                <a:solidFill>
                  <a:schemeClr val="tx1"/>
                </a:solidFill>
                <a:cs typeface="Times New Roman" panose="02020603050405020304" pitchFamily="18" charset="0"/>
              </a:rPr>
              <a:t>máy sẽ rất tốt cho những bài toán kiểu dưới đây</a:t>
            </a:r>
            <a:r>
              <a:rPr lang="vi-VN" altLang="en-US" b="1" dirty="0" smtClean="0">
                <a:solidFill>
                  <a:schemeClr val="tx1"/>
                </a:solidFill>
                <a:cs typeface="Times New Roman" panose="02020603050405020304" pitchFamily="18" charset="0"/>
              </a:rPr>
              <a:t>:</a:t>
            </a:r>
            <a:endParaRPr lang="en-US" altLang="en-US" b="1" dirty="0" smtClean="0">
              <a:solidFill>
                <a:schemeClr val="tx1"/>
              </a:solidFill>
              <a:cs typeface="Times New Roman" panose="02020603050405020304" pitchFamily="18" charset="0"/>
            </a:endParaRPr>
          </a:p>
          <a:p>
            <a:pPr marL="457200" indent="-457200" algn="just">
              <a:lnSpc>
                <a:spcPct val="150000"/>
              </a:lnSpc>
              <a:buFont typeface="+mj-lt"/>
              <a:buAutoNum type="arabicPeriod"/>
            </a:pPr>
            <a:r>
              <a:rPr lang="vi-VN" altLang="en-US" dirty="0">
                <a:solidFill>
                  <a:schemeClr val="tx1"/>
                </a:solidFill>
                <a:cs typeface="Times New Roman" panose="02020603050405020304" pitchFamily="18" charset="0"/>
              </a:rPr>
              <a:t>Những bài toán mà các giải pháp hiện có đòi hỏi quá nhiều </a:t>
            </a:r>
            <a:r>
              <a:rPr lang="vi-VN" altLang="en-US" dirty="0" smtClean="0">
                <a:solidFill>
                  <a:schemeClr val="tx1"/>
                </a:solidFill>
                <a:cs typeface="Times New Roman" panose="02020603050405020304" pitchFamily="18" charset="0"/>
              </a:rPr>
              <a:t>quy</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luật </a:t>
            </a:r>
            <a:r>
              <a:rPr lang="vi-VN" altLang="en-US" dirty="0">
                <a:solidFill>
                  <a:schemeClr val="tx1"/>
                </a:solidFill>
                <a:cs typeface="Times New Roman" panose="02020603050405020304" pitchFamily="18" charset="0"/>
              </a:rPr>
              <a:t>hoặc cần tinh chỉnh nhiều: một thuật toán Học Máy </a:t>
            </a:r>
            <a:r>
              <a:rPr lang="vi-VN" altLang="en-US" dirty="0" smtClean="0">
                <a:solidFill>
                  <a:schemeClr val="tx1"/>
                </a:solidFill>
                <a:cs typeface="Times New Roman" panose="02020603050405020304" pitchFamily="18" charset="0"/>
              </a:rPr>
              <a:t>thường</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có </a:t>
            </a:r>
            <a:r>
              <a:rPr lang="vi-VN" altLang="en-US" dirty="0">
                <a:solidFill>
                  <a:schemeClr val="tx1"/>
                </a:solidFill>
                <a:cs typeface="Times New Roman" panose="02020603050405020304" pitchFamily="18" charset="0"/>
              </a:rPr>
              <a:t>thể đơn giản hóa mã nguồn và hoạt động tốt hơn so với </a:t>
            </a:r>
            <a:r>
              <a:rPr lang="vi-VN" altLang="en-US" dirty="0" smtClean="0">
                <a:solidFill>
                  <a:schemeClr val="tx1"/>
                </a:solidFill>
                <a:cs typeface="Times New Roman" panose="02020603050405020304" pitchFamily="18" charset="0"/>
              </a:rPr>
              <a:t>hướng</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truyền </a:t>
            </a:r>
            <a:r>
              <a:rPr lang="vi-VN" altLang="en-US" dirty="0">
                <a:solidFill>
                  <a:schemeClr val="tx1"/>
                </a:solidFill>
                <a:cs typeface="Times New Roman" panose="02020603050405020304" pitchFamily="18" charset="0"/>
              </a:rPr>
              <a:t>thống.</a:t>
            </a:r>
          </a:p>
          <a:p>
            <a:pPr marL="457200" indent="-457200" algn="just">
              <a:lnSpc>
                <a:spcPct val="150000"/>
              </a:lnSpc>
              <a:buFont typeface="+mj-lt"/>
              <a:buAutoNum type="arabicPeriod"/>
            </a:pPr>
            <a:r>
              <a:rPr lang="vi-VN" altLang="en-US" dirty="0">
                <a:solidFill>
                  <a:schemeClr val="tx1"/>
                </a:solidFill>
                <a:cs typeface="Times New Roman" panose="02020603050405020304" pitchFamily="18" charset="0"/>
              </a:rPr>
              <a:t>Những bài toán phức tạp mà các phương pháp truyền </a:t>
            </a:r>
            <a:r>
              <a:rPr lang="vi-VN" altLang="en-US" dirty="0" smtClean="0">
                <a:solidFill>
                  <a:schemeClr val="tx1"/>
                </a:solidFill>
                <a:cs typeface="Times New Roman" panose="02020603050405020304" pitchFamily="18" charset="0"/>
              </a:rPr>
              <a:t>thống</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không </a:t>
            </a:r>
            <a:r>
              <a:rPr lang="vi-VN" altLang="en-US" dirty="0">
                <a:solidFill>
                  <a:schemeClr val="tx1"/>
                </a:solidFill>
                <a:cs typeface="Times New Roman" panose="02020603050405020304" pitchFamily="18" charset="0"/>
              </a:rPr>
              <a:t>hoạt động tốt.</a:t>
            </a:r>
          </a:p>
          <a:p>
            <a:pPr marL="457200" indent="-457200" algn="just">
              <a:lnSpc>
                <a:spcPct val="150000"/>
              </a:lnSpc>
              <a:buFont typeface="+mj-lt"/>
              <a:buAutoNum type="arabicPeriod"/>
            </a:pPr>
            <a:r>
              <a:rPr lang="vi-VN" altLang="en-US" dirty="0">
                <a:solidFill>
                  <a:schemeClr val="tx1"/>
                </a:solidFill>
                <a:cs typeface="Times New Roman" panose="02020603050405020304" pitchFamily="18" charset="0"/>
              </a:rPr>
              <a:t>Môi trường thay đổi: một hệ thống Học Máy có thể thích ứng </a:t>
            </a:r>
            <a:r>
              <a:rPr lang="vi-VN" altLang="en-US" dirty="0" smtClean="0">
                <a:solidFill>
                  <a:schemeClr val="tx1"/>
                </a:solidFill>
                <a:cs typeface="Times New Roman" panose="02020603050405020304" pitchFamily="18" charset="0"/>
              </a:rPr>
              <a:t>với</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dữ </a:t>
            </a:r>
            <a:r>
              <a:rPr lang="vi-VN" altLang="en-US" dirty="0">
                <a:solidFill>
                  <a:schemeClr val="tx1"/>
                </a:solidFill>
                <a:cs typeface="Times New Roman" panose="02020603050405020304" pitchFamily="18" charset="0"/>
              </a:rPr>
              <a:t>liệu mới.</a:t>
            </a:r>
          </a:p>
          <a:p>
            <a:pPr marL="457200" indent="-457200" algn="just">
              <a:lnSpc>
                <a:spcPct val="150000"/>
              </a:lnSpc>
              <a:buFont typeface="+mj-lt"/>
              <a:buAutoNum type="arabicPeriod"/>
            </a:pPr>
            <a:r>
              <a:rPr lang="vi-VN" altLang="en-US" dirty="0">
                <a:solidFill>
                  <a:schemeClr val="tx1"/>
                </a:solidFill>
                <a:cs typeface="Times New Roman" panose="02020603050405020304" pitchFamily="18" charset="0"/>
              </a:rPr>
              <a:t>Việc khám phá tri thức từ các bài toán phức tạp và lượng dữ </a:t>
            </a:r>
            <a:r>
              <a:rPr lang="vi-VN" altLang="en-US" dirty="0" smtClean="0">
                <a:solidFill>
                  <a:schemeClr val="tx1"/>
                </a:solidFill>
                <a:cs typeface="Times New Roman" panose="02020603050405020304" pitchFamily="18" charset="0"/>
              </a:rPr>
              <a:t>liệu</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lớn</a:t>
            </a:r>
            <a:r>
              <a:rPr lang="vi-VN" altLang="en-US" dirty="0">
                <a:solidFill>
                  <a:schemeClr val="tx1"/>
                </a:solidFill>
                <a:cs typeface="Times New Roman" panose="02020603050405020304" pitchFamily="18" charset="0"/>
              </a:rPr>
              <a:t>.</a:t>
            </a:r>
            <a:endParaRPr lang="en-US" altLang="en-US" dirty="0">
              <a:solidFill>
                <a:schemeClr val="tx1"/>
              </a:solidFill>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4346224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54714"/>
            <a:ext cx="10772775" cy="1094863"/>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6074" y="1378177"/>
            <a:ext cx="7285040"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Optimum</a:t>
            </a:r>
          </a:p>
          <a:p>
            <a:pPr marL="0" indent="0" algn="just">
              <a:lnSpc>
                <a:spcPct val="150000"/>
              </a:lnSpc>
              <a:spcBef>
                <a:spcPts val="0"/>
              </a:spcBef>
              <a:buNone/>
            </a:pPr>
            <a:r>
              <a:rPr lang="vi-VN" dirty="0"/>
              <a:t>Optimum: là nằm giữa Underfitting và Overfitting. Mô hình cho ra kết quả hợp lý với cả tập dữ liệu huấn luyện và các tập dữ liệu mới. Đây là mô hình lý tưởng mang được tính tổng quát và khớp được với nhiều dữ liệu mẫu và cả </a:t>
            </a:r>
            <a:r>
              <a:rPr lang="vi-VN" dirty="0" smtClean="0"/>
              <a:t>các </a:t>
            </a:r>
            <a:r>
              <a:rPr lang="vi-VN" dirty="0"/>
              <a:t>dữ liệu mới</a:t>
            </a:r>
            <a:r>
              <a:rPr lang="vi-VN" dirty="0" smtClean="0"/>
              <a:t>.</a:t>
            </a:r>
            <a:endParaRPr lang="en-US" dirty="0" smtClean="0"/>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Optimum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mục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tiêu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mỗi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trên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vấn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thực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7545387" y="1712912"/>
            <a:ext cx="4202113" cy="4285876"/>
          </a:xfrm>
          <a:prstGeom prst="rect">
            <a:avLst/>
          </a:prstGeom>
        </p:spPr>
      </p:pic>
    </p:spTree>
    <p:extLst>
      <p:ext uri="{BB962C8B-B14F-4D97-AF65-F5344CB8AC3E}">
        <p14:creationId xmlns:p14="http://schemas.microsoft.com/office/powerpoint/2010/main" val="31297844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54714"/>
            <a:ext cx="10772775" cy="1094863"/>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6074" y="1149577"/>
            <a:ext cx="11945672"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Loss Function</a:t>
            </a:r>
          </a:p>
          <a:p>
            <a:pPr marL="0" indent="0" algn="just">
              <a:lnSpc>
                <a:spcPct val="150000"/>
              </a:lnSpc>
              <a:spcBef>
                <a:spcPts val="0"/>
              </a:spcBef>
              <a:buNone/>
            </a:pPr>
            <a:r>
              <a:rPr lang="en-US" dirty="0">
                <a:latin typeface="Times New Roman" panose="02020603050405020304" pitchFamily="18" charset="0"/>
                <a:cs typeface="Times New Roman" panose="02020603050405020304" pitchFamily="18" charset="0"/>
              </a:rPr>
              <a:t>L</a:t>
            </a:r>
            <a:r>
              <a:rPr lang="vi-VN" dirty="0" smtClean="0">
                <a:latin typeface="Times New Roman" panose="02020603050405020304" pitchFamily="18" charset="0"/>
                <a:cs typeface="Times New Roman" panose="02020603050405020304" pitchFamily="18" charset="0"/>
              </a:rPr>
              <a:t>oss </a:t>
            </a:r>
            <a:r>
              <a:rPr lang="en-US" dirty="0" smtClean="0">
                <a:latin typeface="Times New Roman" panose="02020603050405020304" pitchFamily="18" charset="0"/>
                <a:cs typeface="Times New Roman" panose="02020603050405020304" pitchFamily="18" charset="0"/>
              </a:rPr>
              <a:t>F</a:t>
            </a:r>
            <a:r>
              <a:rPr lang="vi-VN" dirty="0" smtClean="0">
                <a:latin typeface="Times New Roman" panose="02020603050405020304" pitchFamily="18" charset="0"/>
                <a:cs typeface="Times New Roman" panose="02020603050405020304" pitchFamily="18" charset="0"/>
              </a:rPr>
              <a:t>unction </a:t>
            </a:r>
            <a:r>
              <a:rPr lang="vi-VN" dirty="0">
                <a:latin typeface="Times New Roman" panose="02020603050405020304" pitchFamily="18" charset="0"/>
                <a:cs typeface="Times New Roman" panose="02020603050405020304" pitchFamily="18" charset="0"/>
              </a:rPr>
              <a:t>(hàm mất mát) là hàm cho phép xác định mức độ sai khác của kết quả dự đoán so với giá thực thực cần dự đoán.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Nếu </a:t>
            </a:r>
            <a:r>
              <a:rPr lang="vi-VN" dirty="0">
                <a:latin typeface="Times New Roman" panose="02020603050405020304" pitchFamily="18" charset="0"/>
                <a:cs typeface="Times New Roman" panose="02020603050405020304" pitchFamily="18" charset="0"/>
              </a:rPr>
              <a:t>mô hình dự đoán sai hiều thì giá trị của loss function sẽ càng lớn và ngược lại nếu nó dự đoán càng đúng thì giá trị của loss function sẽ càng thấp.</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11729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54714"/>
            <a:ext cx="10772775" cy="1094863"/>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6074" y="1149577"/>
            <a:ext cx="11945672"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Loss Function</a:t>
            </a:r>
          </a:p>
          <a:p>
            <a:pPr marL="0" indent="0" algn="just">
              <a:lnSpc>
                <a:spcPct val="150000"/>
              </a:lnSpc>
              <a:spcBef>
                <a:spcPts val="0"/>
              </a:spcBef>
              <a:buNone/>
            </a:pPr>
            <a:r>
              <a:rPr lang="vi-VN" dirty="0">
                <a:cs typeface="Times New Roman" panose="02020603050405020304" pitchFamily="18" charset="0"/>
              </a:rPr>
              <a:t>Ví </a:t>
            </a:r>
            <a:r>
              <a:rPr lang="vi-VN" dirty="0" smtClean="0">
                <a:cs typeface="Times New Roman" panose="02020603050405020304" pitchFamily="18" charset="0"/>
              </a:rPr>
              <a:t>dụ</a:t>
            </a:r>
            <a:r>
              <a:rPr lang="en-US" dirty="0" smtClean="0">
                <a:cs typeface="Times New Roman" panose="02020603050405020304" pitchFamily="18" charset="0"/>
              </a:rPr>
              <a:t>: </a:t>
            </a:r>
            <a:r>
              <a:rPr lang="vi-VN" dirty="0"/>
              <a:t>mỗi dự đoán mà mô hình đưa </a:t>
            </a:r>
            <a:r>
              <a:rPr lang="vi-VN" dirty="0" smtClean="0"/>
              <a:t>ra</a:t>
            </a:r>
            <a:r>
              <a:rPr lang="en-US" dirty="0" smtClean="0"/>
              <a:t> </a:t>
            </a:r>
            <a:r>
              <a:rPr lang="vi-VN" dirty="0" smtClean="0"/>
              <a:t>một </a:t>
            </a:r>
            <a:r>
              <a:rPr lang="vi-VN" dirty="0"/>
              <a:t>giá trị mất mát do dự đoán sai là trị tuyệt đối của hiệu giữa giá trị dự đoán và giá trị thực trong bộ dữ liệu quan sát. </a:t>
            </a:r>
            <a:endParaRPr lang="en-US" dirty="0" smtClean="0"/>
          </a:p>
          <a:p>
            <a:pPr marL="0" indent="0" algn="ctr">
              <a:lnSpc>
                <a:spcPct val="150000"/>
              </a:lnSpc>
              <a:spcBef>
                <a:spcPts val="0"/>
              </a:spcBef>
              <a:buNone/>
            </a:pPr>
            <a:r>
              <a:rPr lang="vi-VN" dirty="0" smtClean="0"/>
              <a:t>loss</a:t>
            </a:r>
            <a:r>
              <a:rPr lang="vi-VN" dirty="0"/>
              <a:t> =|ypredicted −</a:t>
            </a:r>
            <a:r>
              <a:rPr lang="vi-VN" dirty="0" smtClean="0"/>
              <a:t>y|</a:t>
            </a:r>
            <a:endParaRPr lang="en-US" dirty="0" smtClean="0"/>
          </a:p>
          <a:p>
            <a:pPr marL="0" indent="0" algn="just">
              <a:lnSpc>
                <a:spcPct val="150000"/>
              </a:lnSpc>
              <a:spcBef>
                <a:spcPts val="0"/>
              </a:spcBef>
              <a:buNone/>
            </a:pPr>
            <a:r>
              <a:rPr lang="vi-VN" dirty="0" smtClean="0"/>
              <a:t>trong </a:t>
            </a:r>
            <a:r>
              <a:rPr lang="vi-VN" dirty="0"/>
              <a:t>đó </a:t>
            </a:r>
            <a:r>
              <a:rPr lang="vi-VN" dirty="0" smtClean="0"/>
              <a:t>ypredicted</a:t>
            </a:r>
            <a:r>
              <a:rPr lang="vi-VN" dirty="0"/>
              <a:t> là giá trị dự đoán của mô hình và </a:t>
            </a:r>
            <a:endParaRPr lang="en-US" dirty="0" smtClean="0"/>
          </a:p>
          <a:p>
            <a:pPr marL="0" indent="0" algn="just">
              <a:lnSpc>
                <a:spcPct val="150000"/>
              </a:lnSpc>
              <a:spcBef>
                <a:spcPts val="0"/>
              </a:spcBef>
              <a:buNone/>
            </a:pPr>
            <a:r>
              <a:rPr lang="vi-VN" dirty="0" smtClean="0"/>
              <a:t>y</a:t>
            </a:r>
            <a:r>
              <a:rPr lang="vi-VN" dirty="0"/>
              <a:t> là giá trị nhãn đúng trong bộ dữ liệu quan sát. </a:t>
            </a:r>
            <a:endParaRPr lang="en-US" dirty="0" smtClean="0"/>
          </a:p>
          <a:p>
            <a:pPr marL="0" indent="0" algn="just">
              <a:lnSpc>
                <a:spcPct val="150000"/>
              </a:lnSpc>
              <a:spcBef>
                <a:spcPts val="0"/>
              </a:spcBef>
              <a:buNone/>
            </a:pPr>
            <a:r>
              <a:rPr lang="vi-VN" dirty="0" smtClean="0"/>
              <a:t>Lấy </a:t>
            </a:r>
            <a:r>
              <a:rPr lang="vi-VN" dirty="0"/>
              <a:t>một số điểm dự đoán ta tính được giá trị mất mát tại một số điểm trong bộ dữ liệu </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4945439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54714"/>
            <a:ext cx="10772775" cy="1094863"/>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6074" y="1149577"/>
            <a:ext cx="11945672"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Loss Function</a:t>
            </a:r>
          </a:p>
          <a:p>
            <a:pPr marL="0" indent="0" algn="just">
              <a:lnSpc>
                <a:spcPct val="150000"/>
              </a:lnSpc>
              <a:spcBef>
                <a:spcPts val="0"/>
              </a:spcBef>
              <a:buNone/>
            </a:pPr>
            <a:r>
              <a:rPr lang="vi-VN" dirty="0" smtClean="0"/>
              <a:t>Lấy </a:t>
            </a:r>
            <a:r>
              <a:rPr lang="vi-VN" dirty="0"/>
              <a:t>một số điểm dự đoán ta tính được giá trị mất mát tại một số điểm trong bộ dữ liệu </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963817397"/>
              </p:ext>
            </p:extLst>
          </p:nvPr>
        </p:nvGraphicFramePr>
        <p:xfrm>
          <a:off x="2451195" y="2420515"/>
          <a:ext cx="7735993" cy="3452253"/>
        </p:xfrm>
        <a:graphic>
          <a:graphicData uri="http://schemas.openxmlformats.org/drawingml/2006/table">
            <a:tbl>
              <a:tblPr/>
              <a:tblGrid>
                <a:gridCol w="1657100"/>
                <a:gridCol w="2724003"/>
                <a:gridCol w="3354890"/>
              </a:tblGrid>
              <a:tr h="1453005">
                <a:tc>
                  <a:txBody>
                    <a:bodyPr/>
                    <a:lstStyle/>
                    <a:p>
                      <a:pPr algn="ctr"/>
                      <a:r>
                        <a:rPr lang="en-US" dirty="0" err="1">
                          <a:solidFill>
                            <a:schemeClr val="bg1"/>
                          </a:solidFill>
                          <a:effectLst/>
                          <a:latin typeface="Times New Roman" panose="02020603050405020304" pitchFamily="18" charset="0"/>
                          <a:cs typeface="Times New Roman" panose="02020603050405020304" pitchFamily="18" charset="0"/>
                        </a:rPr>
                        <a:t>Giá</a:t>
                      </a:r>
                      <a:r>
                        <a:rPr lang="en-US" dirty="0">
                          <a:solidFill>
                            <a:schemeClr val="bg1"/>
                          </a:solidFill>
                          <a:effectLst/>
                          <a:latin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cs typeface="Times New Roman" panose="02020603050405020304" pitchFamily="18" charset="0"/>
                        </a:rPr>
                        <a:t>trị</a:t>
                      </a:r>
                      <a:r>
                        <a:rPr lang="en-US" dirty="0">
                          <a:solidFill>
                            <a:schemeClr val="bg1"/>
                          </a:solidFill>
                          <a:effectLst/>
                          <a:latin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cs typeface="Times New Roman" panose="02020603050405020304" pitchFamily="18" charset="0"/>
                        </a:rPr>
                        <a:t>thật</a:t>
                      </a:r>
                      <a:r>
                        <a:rPr lang="en-US" dirty="0">
                          <a:solidFill>
                            <a:schemeClr val="bg1"/>
                          </a:solidFill>
                          <a:effectLst/>
                          <a:latin typeface="Times New Roman" panose="02020603050405020304" pitchFamily="18" charset="0"/>
                          <a:cs typeface="Times New Roman" panose="02020603050405020304" pitchFamily="18" charset="0"/>
                        </a:rPr>
                        <a:t> </a:t>
                      </a:r>
                      <a:r>
                        <a:rPr lang="en-US" b="0" i="0" dirty="0" smtClean="0">
                          <a:solidFill>
                            <a:schemeClr val="bg1"/>
                          </a:solidFill>
                          <a:effectLst/>
                          <a:latin typeface="Times New Roman" panose="02020603050405020304" pitchFamily="18" charset="0"/>
                          <a:cs typeface="Times New Roman" panose="02020603050405020304" pitchFamily="18" charset="0"/>
                        </a:rPr>
                        <a:t>y</a:t>
                      </a:r>
                      <a:endParaRPr lang="en-US" dirty="0">
                        <a:solidFill>
                          <a:schemeClr val="bg1"/>
                        </a:solidFill>
                        <a:effectLst/>
                        <a:latin typeface="Times New Roman" panose="02020603050405020304" pitchFamily="18" charset="0"/>
                        <a:cs typeface="Times New Roman" panose="02020603050405020304" pitchFamily="18" charset="0"/>
                      </a:endParaRP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c>
                  <a:txBody>
                    <a:bodyPr/>
                    <a:lstStyle/>
                    <a:p>
                      <a:pPr algn="ctr"/>
                      <a:r>
                        <a:rPr lang="en-US" dirty="0" err="1">
                          <a:solidFill>
                            <a:schemeClr val="bg1"/>
                          </a:solidFill>
                          <a:effectLst/>
                          <a:latin typeface="Times New Roman" panose="02020603050405020304" pitchFamily="18" charset="0"/>
                          <a:cs typeface="Times New Roman" panose="02020603050405020304" pitchFamily="18" charset="0"/>
                        </a:rPr>
                        <a:t>Giá</a:t>
                      </a:r>
                      <a:r>
                        <a:rPr lang="en-US" dirty="0">
                          <a:solidFill>
                            <a:schemeClr val="bg1"/>
                          </a:solidFill>
                          <a:effectLst/>
                          <a:latin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cs typeface="Times New Roman" panose="02020603050405020304" pitchFamily="18" charset="0"/>
                        </a:rPr>
                        <a:t>trị</a:t>
                      </a:r>
                      <a:r>
                        <a:rPr lang="en-US" dirty="0">
                          <a:solidFill>
                            <a:schemeClr val="bg1"/>
                          </a:solidFill>
                          <a:effectLst/>
                          <a:latin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cs typeface="Times New Roman" panose="02020603050405020304" pitchFamily="18" charset="0"/>
                        </a:rPr>
                        <a:t>dự</a:t>
                      </a:r>
                      <a:r>
                        <a:rPr lang="en-US" dirty="0">
                          <a:solidFill>
                            <a:schemeClr val="bg1"/>
                          </a:solidFill>
                          <a:effectLst/>
                          <a:latin typeface="Times New Roman" panose="02020603050405020304" pitchFamily="18" charset="0"/>
                          <a:cs typeface="Times New Roman" panose="02020603050405020304" pitchFamily="18" charset="0"/>
                        </a:rPr>
                        <a:t> </a:t>
                      </a:r>
                      <a:r>
                        <a:rPr lang="en-US" dirty="0" err="1">
                          <a:solidFill>
                            <a:schemeClr val="bg1"/>
                          </a:solidFill>
                          <a:effectLst/>
                          <a:latin typeface="Times New Roman" panose="02020603050405020304" pitchFamily="18" charset="0"/>
                          <a:cs typeface="Times New Roman" panose="02020603050405020304" pitchFamily="18" charset="0"/>
                        </a:rPr>
                        <a:t>báo</a:t>
                      </a:r>
                      <a:r>
                        <a:rPr lang="en-US" dirty="0">
                          <a:solidFill>
                            <a:schemeClr val="bg1"/>
                          </a:solidFill>
                          <a:effectLst/>
                          <a:latin typeface="Times New Roman" panose="02020603050405020304" pitchFamily="18" charset="0"/>
                          <a:cs typeface="Times New Roman" panose="02020603050405020304" pitchFamily="18" charset="0"/>
                        </a:rPr>
                        <a:t> </a:t>
                      </a:r>
                      <a:r>
                        <a:rPr lang="en-US" b="0" i="0" dirty="0" err="1">
                          <a:solidFill>
                            <a:schemeClr val="bg1"/>
                          </a:solidFill>
                          <a:effectLst/>
                          <a:latin typeface="Times New Roman" panose="02020603050405020304" pitchFamily="18" charset="0"/>
                          <a:cs typeface="Times New Roman" panose="02020603050405020304" pitchFamily="18" charset="0"/>
                        </a:rPr>
                        <a:t>ypredicted</a:t>
                      </a:r>
                      <a:r>
                        <a:rPr lang="en-US" b="0" i="0" dirty="0">
                          <a:solidFill>
                            <a:schemeClr val="bg1"/>
                          </a:solidFill>
                          <a:effectLst/>
                          <a:latin typeface="Times New Roman" panose="02020603050405020304" pitchFamily="18" charset="0"/>
                          <a:cs typeface="Times New Roman" panose="02020603050405020304" pitchFamily="18" charset="0"/>
                        </a:rPr>
                        <a:t> </a:t>
                      </a:r>
                      <a:endParaRPr lang="en-US" dirty="0">
                        <a:solidFill>
                          <a:schemeClr val="bg1"/>
                        </a:solidFill>
                        <a:effectLst/>
                        <a:latin typeface="Times New Roman" panose="02020603050405020304" pitchFamily="18" charset="0"/>
                        <a:cs typeface="Times New Roman" panose="02020603050405020304" pitchFamily="18" charset="0"/>
                      </a:endParaRP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c>
                  <a:txBody>
                    <a:bodyPr/>
                    <a:lstStyle/>
                    <a:p>
                      <a:pPr algn="ctr"/>
                      <a:r>
                        <a:rPr lang="en-US">
                          <a:solidFill>
                            <a:schemeClr val="bg1"/>
                          </a:solidFill>
                          <a:effectLst/>
                          <a:latin typeface="Times New Roman" panose="02020603050405020304" pitchFamily="18" charset="0"/>
                          <a:cs typeface="Times New Roman" panose="02020603050405020304" pitchFamily="18" charset="0"/>
                        </a:rPr>
                        <a:t>Giá trị mất mát do dự đoán sai</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r>
              <a:tr h="666416">
                <a:tc>
                  <a:txBody>
                    <a:bodyPr/>
                    <a:lstStyle/>
                    <a:p>
                      <a:pPr algn="ctr"/>
                      <a:r>
                        <a:rPr lang="en-US">
                          <a:solidFill>
                            <a:schemeClr val="bg1"/>
                          </a:solidFill>
                          <a:effectLst/>
                          <a:latin typeface="Times New Roman" panose="02020603050405020304" pitchFamily="18" charset="0"/>
                          <a:cs typeface="Times New Roman" panose="02020603050405020304" pitchFamily="18" charset="0"/>
                        </a:rPr>
                        <a:t>60</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c>
                  <a:txBody>
                    <a:bodyPr/>
                    <a:lstStyle/>
                    <a:p>
                      <a:pPr algn="ctr"/>
                      <a:r>
                        <a:rPr lang="en-US" dirty="0">
                          <a:solidFill>
                            <a:schemeClr val="bg1"/>
                          </a:solidFill>
                          <a:effectLst/>
                          <a:latin typeface="Times New Roman" panose="02020603050405020304" pitchFamily="18" charset="0"/>
                          <a:cs typeface="Times New Roman" panose="02020603050405020304" pitchFamily="18" charset="0"/>
                        </a:rPr>
                        <a:t>60</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c>
                  <a:txBody>
                    <a:bodyPr/>
                    <a:lstStyle/>
                    <a:p>
                      <a:pPr algn="ctr"/>
                      <a:r>
                        <a:rPr lang="en-US">
                          <a:solidFill>
                            <a:schemeClr val="bg1"/>
                          </a:solidFill>
                          <a:effectLst/>
                          <a:latin typeface="Times New Roman" panose="02020603050405020304" pitchFamily="18" charset="0"/>
                          <a:cs typeface="Times New Roman" panose="02020603050405020304" pitchFamily="18" charset="0"/>
                        </a:rPr>
                        <a:t>0</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r>
              <a:tr h="666416">
                <a:tc>
                  <a:txBody>
                    <a:bodyPr/>
                    <a:lstStyle/>
                    <a:p>
                      <a:pPr algn="ctr"/>
                      <a:r>
                        <a:rPr lang="en-US">
                          <a:solidFill>
                            <a:schemeClr val="bg1"/>
                          </a:solidFill>
                          <a:effectLst/>
                          <a:latin typeface="Times New Roman" panose="02020603050405020304" pitchFamily="18" charset="0"/>
                          <a:cs typeface="Times New Roman" panose="02020603050405020304" pitchFamily="18" charset="0"/>
                        </a:rPr>
                        <a:t>70</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c>
                  <a:txBody>
                    <a:bodyPr/>
                    <a:lstStyle/>
                    <a:p>
                      <a:pPr algn="ctr"/>
                      <a:r>
                        <a:rPr lang="en-US">
                          <a:solidFill>
                            <a:schemeClr val="bg1"/>
                          </a:solidFill>
                          <a:effectLst/>
                          <a:latin typeface="Times New Roman" panose="02020603050405020304" pitchFamily="18" charset="0"/>
                          <a:cs typeface="Times New Roman" panose="02020603050405020304" pitchFamily="18" charset="0"/>
                        </a:rPr>
                        <a:t>80</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c>
                  <a:txBody>
                    <a:bodyPr/>
                    <a:lstStyle/>
                    <a:p>
                      <a:pPr algn="ctr"/>
                      <a:r>
                        <a:rPr lang="en-US" dirty="0">
                          <a:solidFill>
                            <a:schemeClr val="bg1"/>
                          </a:solidFill>
                          <a:effectLst/>
                          <a:latin typeface="Times New Roman" panose="02020603050405020304" pitchFamily="18" charset="0"/>
                          <a:cs typeface="Times New Roman" panose="02020603050405020304" pitchFamily="18" charset="0"/>
                        </a:rPr>
                        <a:t>10</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r>
              <a:tr h="666416">
                <a:tc>
                  <a:txBody>
                    <a:bodyPr/>
                    <a:lstStyle/>
                    <a:p>
                      <a:pPr algn="ctr"/>
                      <a:r>
                        <a:rPr lang="en-US">
                          <a:solidFill>
                            <a:schemeClr val="bg1"/>
                          </a:solidFill>
                          <a:effectLst/>
                          <a:latin typeface="Times New Roman" panose="02020603050405020304" pitchFamily="18" charset="0"/>
                          <a:cs typeface="Times New Roman" panose="02020603050405020304" pitchFamily="18" charset="0"/>
                        </a:rPr>
                        <a:t>80</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c>
                  <a:txBody>
                    <a:bodyPr/>
                    <a:lstStyle/>
                    <a:p>
                      <a:pPr algn="ctr"/>
                      <a:r>
                        <a:rPr lang="en-US">
                          <a:solidFill>
                            <a:schemeClr val="bg1"/>
                          </a:solidFill>
                          <a:effectLst/>
                          <a:latin typeface="Times New Roman" panose="02020603050405020304" pitchFamily="18" charset="0"/>
                          <a:cs typeface="Times New Roman" panose="02020603050405020304" pitchFamily="18" charset="0"/>
                        </a:rPr>
                        <a:t>70</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c>
                  <a:txBody>
                    <a:bodyPr/>
                    <a:lstStyle/>
                    <a:p>
                      <a:pPr algn="ctr"/>
                      <a:r>
                        <a:rPr lang="en-US" dirty="0">
                          <a:solidFill>
                            <a:schemeClr val="bg1"/>
                          </a:solidFill>
                          <a:effectLst/>
                          <a:latin typeface="Times New Roman" panose="02020603050405020304" pitchFamily="18" charset="0"/>
                          <a:cs typeface="Times New Roman" panose="02020603050405020304" pitchFamily="18" charset="0"/>
                        </a:rPr>
                        <a:t>10</a:t>
                      </a:r>
                    </a:p>
                  </a:txBody>
                  <a:tcPr marL="142875" marR="142875" marT="95250" marB="95250" anchor="ctr">
                    <a:lnL w="9525" cap="flat" cmpd="sng" algn="ctr">
                      <a:solidFill>
                        <a:srgbClr val="353945"/>
                      </a:solidFill>
                      <a:prstDash val="solid"/>
                      <a:round/>
                      <a:headEnd type="none" w="med" len="med"/>
                      <a:tailEnd type="none" w="med" len="med"/>
                    </a:lnL>
                    <a:lnR w="9525" cap="flat" cmpd="sng" algn="ctr">
                      <a:solidFill>
                        <a:srgbClr val="353945"/>
                      </a:solidFill>
                      <a:prstDash val="solid"/>
                      <a:round/>
                      <a:headEnd type="none" w="med" len="med"/>
                      <a:tailEnd type="none" w="med" len="med"/>
                    </a:lnR>
                    <a:lnT w="9525" cap="flat" cmpd="sng" algn="ctr">
                      <a:solidFill>
                        <a:srgbClr val="353945"/>
                      </a:solidFill>
                      <a:prstDash val="solid"/>
                      <a:round/>
                      <a:headEnd type="none" w="med" len="med"/>
                      <a:tailEnd type="none" w="med" len="med"/>
                    </a:lnT>
                    <a:lnB w="9525" cap="flat" cmpd="sng" algn="ctr">
                      <a:solidFill>
                        <a:srgbClr val="353945"/>
                      </a:solidFill>
                      <a:prstDash val="solid"/>
                      <a:round/>
                      <a:headEnd type="none" w="med" len="med"/>
                      <a:tailEnd type="none" w="med" len="med"/>
                    </a:lnB>
                    <a:solidFill>
                      <a:srgbClr val="191C26"/>
                    </a:solidFill>
                  </a:tcPr>
                </a:tc>
              </a:tr>
            </a:tbl>
          </a:graphicData>
        </a:graphic>
      </p:graphicFrame>
    </p:spTree>
    <p:extLst>
      <p:ext uri="{BB962C8B-B14F-4D97-AF65-F5344CB8AC3E}">
        <p14:creationId xmlns:p14="http://schemas.microsoft.com/office/powerpoint/2010/main" val="23628668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54714"/>
            <a:ext cx="10772775" cy="1094863"/>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6074" y="1149577"/>
            <a:ext cx="5506236"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Loss Function</a:t>
            </a: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Đ</a:t>
            </a:r>
            <a:r>
              <a:rPr lang="vi-VN" dirty="0" smtClean="0">
                <a:latin typeface="Times New Roman" panose="02020603050405020304" pitchFamily="18" charset="0"/>
                <a:cs typeface="Times New Roman" panose="02020603050405020304" pitchFamily="18" charset="0"/>
              </a:rPr>
              <a:t>ể </a:t>
            </a:r>
            <a:r>
              <a:rPr lang="vi-VN" dirty="0">
                <a:latin typeface="Times New Roman" panose="02020603050405020304" pitchFamily="18" charset="0"/>
                <a:cs typeface="Times New Roman" panose="02020603050405020304" pitchFamily="18" charset="0"/>
              </a:rPr>
              <a:t>đánh giá mức độ tốt của mô hình dự đoán, </a:t>
            </a:r>
            <a:r>
              <a:rPr lang="vi-VN" dirty="0" smtClean="0">
                <a:latin typeface="Times New Roman" panose="02020603050405020304" pitchFamily="18" charset="0"/>
                <a:cs typeface="Times New Roman" panose="02020603050405020304" pitchFamily="18" charset="0"/>
              </a:rPr>
              <a:t>lấy </a:t>
            </a:r>
            <a:r>
              <a:rPr lang="vi-VN" dirty="0">
                <a:latin typeface="Times New Roman" panose="02020603050405020304" pitchFamily="18" charset="0"/>
                <a:cs typeface="Times New Roman" panose="02020603050405020304" pitchFamily="18" charset="0"/>
              </a:rPr>
              <a:t>trung bình giá trị mất mát của toàn bộ các điểm trên bộ dữ liệu quan sát. </a:t>
            </a:r>
            <a:endParaRPr lang="en-US"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vi-VN" dirty="0" smtClean="0">
                <a:latin typeface="Times New Roman" panose="02020603050405020304" pitchFamily="18" charset="0"/>
                <a:cs typeface="Times New Roman" panose="02020603050405020304" pitchFamily="18" charset="0"/>
              </a:rPr>
              <a:t>Điều </a:t>
            </a:r>
            <a:r>
              <a:rPr lang="vi-VN" dirty="0">
                <a:latin typeface="Times New Roman" panose="02020603050405020304" pitchFamily="18" charset="0"/>
                <a:cs typeface="Times New Roman" panose="02020603050405020304" pitchFamily="18" charset="0"/>
              </a:rPr>
              <a:t>này giúp </a:t>
            </a:r>
            <a:r>
              <a:rPr lang="vi-VN" dirty="0" smtClean="0">
                <a:latin typeface="Times New Roman" panose="02020603050405020304" pitchFamily="18" charset="0"/>
                <a:cs typeface="Times New Roman" panose="02020603050405020304" pitchFamily="18" charset="0"/>
              </a:rPr>
              <a:t>xác </a:t>
            </a:r>
            <a:r>
              <a:rPr lang="vi-VN" dirty="0">
                <a:latin typeface="Times New Roman" panose="02020603050405020304" pitchFamily="18" charset="0"/>
                <a:cs typeface="Times New Roman" panose="02020603050405020304" pitchFamily="18" charset="0"/>
              </a:rPr>
              <a:t>định được một loss function trên toàn bộ bộ dữ liệu </a:t>
            </a:r>
            <a:r>
              <a:rPr lang="vi-VN" dirty="0" smtClean="0">
                <a:latin typeface="Times New Roman" panose="02020603050405020304" pitchFamily="18" charset="0"/>
                <a:cs typeface="Times New Roman" panose="02020603050405020304" pitchFamily="18" charset="0"/>
              </a:rPr>
              <a:t>quan sát:</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96074" y="4721000"/>
            <a:ext cx="5388073" cy="930084"/>
          </a:xfrm>
          <a:prstGeom prst="rect">
            <a:avLst/>
          </a:prstGeom>
        </p:spPr>
      </p:pic>
      <p:pic>
        <p:nvPicPr>
          <p:cNvPr id="27650" name="Picture 2" descr="Loss-Function-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4348" y="1801722"/>
            <a:ext cx="5734050" cy="452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31636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54714"/>
            <a:ext cx="10772775" cy="1094863"/>
          </a:xfrm>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96074" y="1149577"/>
            <a:ext cx="11932794" cy="51765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Loss Function</a:t>
            </a:r>
          </a:p>
          <a:p>
            <a:pPr marL="0" indent="0" algn="just">
              <a:lnSpc>
                <a:spcPct val="150000"/>
              </a:lnSpc>
              <a:spcBef>
                <a:spcPts val="0"/>
              </a:spcBef>
              <a:buNone/>
            </a:pPr>
            <a:r>
              <a:rPr lang="vi-VN" dirty="0"/>
              <a:t>loss function </a:t>
            </a:r>
            <a:r>
              <a:rPr lang="vi-VN" dirty="0" smtClean="0"/>
              <a:t>được </a:t>
            </a:r>
            <a:r>
              <a:rPr lang="vi-VN" dirty="0"/>
              <a:t>sử dụng trong cả quá trình huấn luyện lẫn quá trình đánh giá mô hình.</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chemeClr val="tx1"/>
                </a:solidFill>
                <a:effectLst/>
                <a:latin typeface="Arial" panose="020B0604020202020204" pitchFamily="34" charset="0"/>
              </a:rPr>
              <a:t/>
            </a:r>
            <a:br>
              <a:rPr kumimoji="0" lang="en-US" altLang="en-US" sz="1800" b="0" i="0" u="none" strike="noStrike" cap="none" normalizeH="0" baseline="0" dirty="0" smtClean="0">
                <a:ln>
                  <a:noFill/>
                </a:ln>
                <a:solidFill>
                  <a:schemeClr val="tx1"/>
                </a:solidFill>
                <a:effectLst/>
                <a:latin typeface="Arial" panose="020B0604020202020204" pitchFamily="34" charset="0"/>
              </a:rPr>
            </a:b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3"/>
          <a:stretch>
            <a:fillRect/>
          </a:stretch>
        </p:blipFill>
        <p:spPr>
          <a:xfrm>
            <a:off x="3109911" y="2335122"/>
            <a:ext cx="5210175" cy="4333875"/>
          </a:xfrm>
          <a:prstGeom prst="rect">
            <a:avLst/>
          </a:prstGeom>
        </p:spPr>
      </p:pic>
    </p:spTree>
    <p:extLst>
      <p:ext uri="{BB962C8B-B14F-4D97-AF65-F5344CB8AC3E}">
        <p14:creationId xmlns:p14="http://schemas.microsoft.com/office/powerpoint/2010/main" val="28075521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8073" y="1012686"/>
            <a:ext cx="2730556" cy="646331"/>
          </a:xfrm>
          <a:prstGeom prst="rect">
            <a:avLst/>
          </a:prstGeom>
        </p:spPr>
        <p:txBody>
          <a:bodyPr wrap="none">
            <a:spAutoFit/>
          </a:bodyPr>
          <a:lstStyle/>
          <a:p>
            <a:r>
              <a:rPr lang="en-US" altLang="zh-CN" sz="3600" b="1" dirty="0" smtClean="0">
                <a:solidFill>
                  <a:srgbClr val="96C527"/>
                </a:solidFill>
              </a:rPr>
              <a:t>1.4 </a:t>
            </a:r>
            <a:r>
              <a:rPr lang="en-US" altLang="zh-CN" sz="3600" b="1" dirty="0">
                <a:solidFill>
                  <a:srgbClr val="96C527"/>
                </a:solidFill>
              </a:rPr>
              <a:t>BÀI TẬP</a:t>
            </a:r>
            <a:r>
              <a:rPr lang="zh-CN" altLang="en-US" sz="3600" b="1" dirty="0">
                <a:solidFill>
                  <a:srgbClr val="96C527"/>
                </a:solidFill>
              </a:rPr>
              <a:t>：</a:t>
            </a:r>
          </a:p>
        </p:txBody>
      </p:sp>
      <p:cxnSp>
        <p:nvCxnSpPr>
          <p:cNvPr id="6" name="直接连接符 5"/>
          <p:cNvCxnSpPr/>
          <p:nvPr/>
        </p:nvCxnSpPr>
        <p:spPr>
          <a:xfrm>
            <a:off x="2088074"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88074"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Đặng Văn Ngọc</a:t>
            </a:r>
            <a:endParaRPr lang="en-US"/>
          </a:p>
        </p:txBody>
      </p:sp>
      <p:sp>
        <p:nvSpPr>
          <p:cNvPr id="8" name="矩形 2"/>
          <p:cNvSpPr/>
          <p:nvPr/>
        </p:nvSpPr>
        <p:spPr>
          <a:xfrm>
            <a:off x="1008573" y="1992410"/>
            <a:ext cx="10423046" cy="3416320"/>
          </a:xfrm>
          <a:prstGeom prst="rect">
            <a:avLst/>
          </a:prstGeom>
        </p:spPr>
        <p:txBody>
          <a:bodyPr wrap="none">
            <a:spAutoFit/>
          </a:bodyPr>
          <a:lstStyle/>
          <a:p>
            <a:pPr algn="just"/>
            <a:r>
              <a:rPr lang="vi-VN" sz="2400" dirty="0"/>
              <a:t>CÂU 1. Định nghĩa học máy là gì?</a:t>
            </a:r>
            <a:br>
              <a:rPr lang="vi-VN" sz="2400" dirty="0"/>
            </a:br>
            <a:r>
              <a:rPr lang="vi-VN" sz="2400" b="1" dirty="0"/>
              <a:t>A</a:t>
            </a:r>
            <a:r>
              <a:rPr lang="vi-VN" sz="2400" dirty="0"/>
              <a:t>. Học Máy là một môn khoa học về cách lập trình máy tính để chúng có thể học</a:t>
            </a:r>
            <a:br>
              <a:rPr lang="vi-VN" sz="2400" dirty="0"/>
            </a:br>
            <a:r>
              <a:rPr lang="vi-VN" sz="2400" dirty="0"/>
              <a:t>từ dữ liệu.</a:t>
            </a:r>
            <a:br>
              <a:rPr lang="vi-VN" sz="2400" dirty="0"/>
            </a:br>
            <a:r>
              <a:rPr lang="vi-VN" sz="2400" b="1" dirty="0"/>
              <a:t>B</a:t>
            </a:r>
            <a:r>
              <a:rPr lang="vi-VN" sz="2400" dirty="0"/>
              <a:t>. Học máy là lĩnh vực nghiên cứu nhằm giúp máy tính có khả năng học mà không</a:t>
            </a:r>
            <a:br>
              <a:rPr lang="vi-VN" sz="2400" dirty="0"/>
            </a:br>
            <a:r>
              <a:rPr lang="vi-VN" sz="2400" dirty="0"/>
              <a:t>cần lập trình một cách tường minh.</a:t>
            </a:r>
            <a:br>
              <a:rPr lang="vi-VN" sz="2400" dirty="0"/>
            </a:br>
            <a:r>
              <a:rPr lang="vi-VN" sz="2400" b="1" dirty="0"/>
              <a:t>C</a:t>
            </a:r>
            <a:r>
              <a:rPr lang="vi-VN" sz="2400" dirty="0"/>
              <a:t>. Một chương trình máy tính được cho là học từ kinh nghiệm E với tác vụ T và</a:t>
            </a:r>
            <a:br>
              <a:rPr lang="vi-VN" sz="2400" dirty="0"/>
            </a:br>
            <a:r>
              <a:rPr lang="vi-VN" sz="2400" dirty="0"/>
              <a:t>phép đo chất lượng P nào đó, nếu chất lượng của tác vụ T, được đo bởi P, cải</a:t>
            </a:r>
            <a:br>
              <a:rPr lang="vi-VN" sz="2400" dirty="0"/>
            </a:br>
            <a:r>
              <a:rPr lang="vi-VN" sz="2400" dirty="0"/>
              <a:t>thiện theo kinh nghiệm E.</a:t>
            </a:r>
            <a:br>
              <a:rPr lang="vi-VN" sz="2400" dirty="0"/>
            </a:br>
            <a:r>
              <a:rPr lang="vi-VN" sz="2400" b="1" dirty="0"/>
              <a:t>D</a:t>
            </a:r>
            <a:r>
              <a:rPr lang="vi-VN" sz="2400" dirty="0"/>
              <a:t>. Cả ba ý trên. </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5248016"/>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8073" y="1012686"/>
            <a:ext cx="2730556" cy="646331"/>
          </a:xfrm>
          <a:prstGeom prst="rect">
            <a:avLst/>
          </a:prstGeom>
        </p:spPr>
        <p:txBody>
          <a:bodyPr wrap="none">
            <a:spAutoFit/>
          </a:bodyPr>
          <a:lstStyle/>
          <a:p>
            <a:r>
              <a:rPr lang="en-US" altLang="zh-CN" sz="3600" b="1" dirty="0" smtClean="0">
                <a:solidFill>
                  <a:srgbClr val="96C527"/>
                </a:solidFill>
              </a:rPr>
              <a:t>1.4 </a:t>
            </a:r>
            <a:r>
              <a:rPr lang="en-US" altLang="zh-CN" sz="3600" b="1" dirty="0">
                <a:solidFill>
                  <a:srgbClr val="96C527"/>
                </a:solidFill>
              </a:rPr>
              <a:t>BÀI TẬP</a:t>
            </a:r>
            <a:r>
              <a:rPr lang="zh-CN" altLang="en-US" sz="3600" b="1" dirty="0">
                <a:solidFill>
                  <a:srgbClr val="96C527"/>
                </a:solidFill>
              </a:rPr>
              <a:t>：</a:t>
            </a:r>
          </a:p>
        </p:txBody>
      </p:sp>
      <p:cxnSp>
        <p:nvCxnSpPr>
          <p:cNvPr id="6" name="直接连接符 5"/>
          <p:cNvCxnSpPr/>
          <p:nvPr/>
        </p:nvCxnSpPr>
        <p:spPr>
          <a:xfrm>
            <a:off x="2088074"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88074"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Đặng Văn Ngọc</a:t>
            </a:r>
            <a:endParaRPr lang="en-US"/>
          </a:p>
        </p:txBody>
      </p:sp>
      <p:sp>
        <p:nvSpPr>
          <p:cNvPr id="8" name="矩形 2"/>
          <p:cNvSpPr/>
          <p:nvPr/>
        </p:nvSpPr>
        <p:spPr>
          <a:xfrm>
            <a:off x="1129183" y="1992410"/>
            <a:ext cx="10181826" cy="2677656"/>
          </a:xfrm>
          <a:prstGeom prst="rect">
            <a:avLst/>
          </a:prstGeom>
        </p:spPr>
        <p:txBody>
          <a:bodyPr wrap="none">
            <a:spAutoFit/>
          </a:bodyPr>
          <a:lstStyle/>
          <a:p>
            <a:pPr algn="just"/>
            <a:r>
              <a:rPr lang="vi-VN" sz="2400" dirty="0"/>
              <a:t>CÂU 2. Trong trường hợp nào nên dùng học máy.</a:t>
            </a:r>
            <a:br>
              <a:rPr lang="vi-VN" sz="2400" dirty="0"/>
            </a:br>
            <a:r>
              <a:rPr lang="vi-VN" sz="2400" b="1" dirty="0"/>
              <a:t>A</a:t>
            </a:r>
            <a:r>
              <a:rPr lang="vi-VN" sz="2400" dirty="0"/>
              <a:t>. Các quy luật đã rõ ràng, bài toán tường minh, lặp đi lặp lại.</a:t>
            </a:r>
            <a:br>
              <a:rPr lang="vi-VN" sz="2400" dirty="0"/>
            </a:br>
            <a:r>
              <a:rPr lang="vi-VN" sz="2400" b="1" dirty="0"/>
              <a:t>B</a:t>
            </a:r>
            <a:r>
              <a:rPr lang="vi-VN" sz="2400" dirty="0"/>
              <a:t>. Bài toán đòi hỏi quá nhiều quy luật, cần thay đổi liên tục. Thuật toán cần thích</a:t>
            </a:r>
            <a:br>
              <a:rPr lang="vi-VN" sz="2400" dirty="0"/>
            </a:br>
            <a:r>
              <a:rPr lang="vi-VN" sz="2400" dirty="0"/>
              <a:t>ứng, học hỏi từ dữ liệu mới.</a:t>
            </a:r>
            <a:br>
              <a:rPr lang="vi-VN" sz="2400" dirty="0"/>
            </a:br>
            <a:r>
              <a:rPr lang="vi-VN" sz="2400" b="1" dirty="0"/>
              <a:t>C</a:t>
            </a:r>
            <a:r>
              <a:rPr lang="vi-VN" sz="2400" dirty="0"/>
              <a:t>. A và D.</a:t>
            </a:r>
            <a:br>
              <a:rPr lang="vi-VN" sz="2400" dirty="0"/>
            </a:br>
            <a:r>
              <a:rPr lang="vi-VN" sz="2400" b="1" dirty="0"/>
              <a:t>D</a:t>
            </a:r>
            <a:r>
              <a:rPr lang="vi-VN" sz="2400" dirty="0"/>
              <a:t>. Dữ liệu ít, không cần khám phá tri thức từ dữ liệu. </a:t>
            </a:r>
            <a:br>
              <a:rPr lang="vi-VN" sz="2400" dirty="0"/>
            </a:b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358061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8073" y="1012686"/>
            <a:ext cx="2730556" cy="646331"/>
          </a:xfrm>
          <a:prstGeom prst="rect">
            <a:avLst/>
          </a:prstGeom>
        </p:spPr>
        <p:txBody>
          <a:bodyPr wrap="none">
            <a:spAutoFit/>
          </a:bodyPr>
          <a:lstStyle/>
          <a:p>
            <a:r>
              <a:rPr lang="en-US" altLang="zh-CN" sz="3600" b="1" dirty="0" smtClean="0">
                <a:solidFill>
                  <a:srgbClr val="96C527"/>
                </a:solidFill>
              </a:rPr>
              <a:t>1.4 </a:t>
            </a:r>
            <a:r>
              <a:rPr lang="en-US" altLang="zh-CN" sz="3600" b="1" dirty="0">
                <a:solidFill>
                  <a:srgbClr val="96C527"/>
                </a:solidFill>
              </a:rPr>
              <a:t>BÀI TẬP</a:t>
            </a:r>
            <a:r>
              <a:rPr lang="zh-CN" altLang="en-US" sz="3600" b="1" dirty="0">
                <a:solidFill>
                  <a:srgbClr val="96C527"/>
                </a:solidFill>
              </a:rPr>
              <a:t>：</a:t>
            </a:r>
          </a:p>
        </p:txBody>
      </p:sp>
      <p:cxnSp>
        <p:nvCxnSpPr>
          <p:cNvPr id="6" name="直接连接符 5"/>
          <p:cNvCxnSpPr/>
          <p:nvPr/>
        </p:nvCxnSpPr>
        <p:spPr>
          <a:xfrm>
            <a:off x="2088074"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88074"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Đặng Văn Ngọc</a:t>
            </a:r>
            <a:endParaRPr lang="en-US"/>
          </a:p>
        </p:txBody>
      </p:sp>
      <p:sp>
        <p:nvSpPr>
          <p:cNvPr id="8" name="矩形 2"/>
          <p:cNvSpPr/>
          <p:nvPr/>
        </p:nvSpPr>
        <p:spPr>
          <a:xfrm>
            <a:off x="2729397" y="1992410"/>
            <a:ext cx="6981398" cy="2677656"/>
          </a:xfrm>
          <a:prstGeom prst="rect">
            <a:avLst/>
          </a:prstGeom>
        </p:spPr>
        <p:txBody>
          <a:bodyPr wrap="none">
            <a:spAutoFit/>
          </a:bodyPr>
          <a:lstStyle/>
          <a:p>
            <a:pPr algn="just"/>
            <a:r>
              <a:rPr lang="vi-VN" sz="2400" dirty="0"/>
              <a:t>CÂU </a:t>
            </a:r>
            <a:r>
              <a:rPr lang="en-US" sz="2400" dirty="0" smtClean="0"/>
              <a:t>3</a:t>
            </a:r>
            <a:r>
              <a:rPr lang="vi-VN" sz="2400" dirty="0" smtClean="0"/>
              <a:t>. </a:t>
            </a:r>
            <a:r>
              <a:rPr lang="vi-VN" sz="2400" dirty="0"/>
              <a:t>Hai tác vụ học có giám sát phổ biến nhất là gì?</a:t>
            </a:r>
            <a:br>
              <a:rPr lang="vi-VN" sz="2400" dirty="0"/>
            </a:br>
            <a:r>
              <a:rPr lang="vi-VN" sz="2400" b="1" dirty="0"/>
              <a:t>A</a:t>
            </a:r>
            <a:r>
              <a:rPr lang="vi-VN" sz="2400" dirty="0"/>
              <a:t>. Phân lớp và hồi quy.</a:t>
            </a:r>
            <a:br>
              <a:rPr lang="vi-VN" sz="2400" dirty="0"/>
            </a:br>
            <a:r>
              <a:rPr lang="vi-VN" sz="2400" b="1" dirty="0"/>
              <a:t>B</a:t>
            </a:r>
            <a:r>
              <a:rPr lang="vi-VN" sz="2400" dirty="0"/>
              <a:t>. Phân cụm và giảm chiều dữ liệu.</a:t>
            </a:r>
            <a:br>
              <a:rPr lang="vi-VN" sz="2400" dirty="0"/>
            </a:br>
            <a:r>
              <a:rPr lang="vi-VN" sz="2400" b="1" dirty="0"/>
              <a:t>C</a:t>
            </a:r>
            <a:r>
              <a:rPr lang="vi-VN" sz="2400" dirty="0"/>
              <a:t>. Cây quyết định và rừng ngẫu nhiên.</a:t>
            </a:r>
            <a:br>
              <a:rPr lang="vi-VN" sz="2400" dirty="0"/>
            </a:br>
            <a:r>
              <a:rPr lang="vi-VN" sz="2400" b="1" dirty="0"/>
              <a:t>D</a:t>
            </a:r>
            <a:r>
              <a:rPr lang="vi-VN" sz="2400" dirty="0"/>
              <a:t>. Hệ khuyến nghị và máy véc tơ hỗ trợ. </a:t>
            </a:r>
            <a:br>
              <a:rPr lang="vi-VN" sz="2400" dirty="0"/>
            </a:br>
            <a:r>
              <a:rPr lang="vi-VN" sz="2400" dirty="0"/>
              <a:t/>
            </a:r>
            <a:br>
              <a:rPr lang="vi-VN" sz="2400" dirty="0"/>
            </a:b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497466"/>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8073" y="1012686"/>
            <a:ext cx="2730556" cy="646331"/>
          </a:xfrm>
          <a:prstGeom prst="rect">
            <a:avLst/>
          </a:prstGeom>
        </p:spPr>
        <p:txBody>
          <a:bodyPr wrap="none">
            <a:spAutoFit/>
          </a:bodyPr>
          <a:lstStyle/>
          <a:p>
            <a:r>
              <a:rPr lang="en-US" altLang="zh-CN" sz="3600" b="1" dirty="0" smtClean="0">
                <a:solidFill>
                  <a:srgbClr val="96C527"/>
                </a:solidFill>
              </a:rPr>
              <a:t>1.4 </a:t>
            </a:r>
            <a:r>
              <a:rPr lang="en-US" altLang="zh-CN" sz="3600" b="1" dirty="0">
                <a:solidFill>
                  <a:srgbClr val="96C527"/>
                </a:solidFill>
              </a:rPr>
              <a:t>BÀI TẬP</a:t>
            </a:r>
            <a:r>
              <a:rPr lang="zh-CN" altLang="en-US" sz="3600" b="1" dirty="0">
                <a:solidFill>
                  <a:srgbClr val="96C527"/>
                </a:solidFill>
              </a:rPr>
              <a:t>：</a:t>
            </a:r>
          </a:p>
        </p:txBody>
      </p:sp>
      <p:cxnSp>
        <p:nvCxnSpPr>
          <p:cNvPr id="6" name="直接连接符 5"/>
          <p:cNvCxnSpPr/>
          <p:nvPr/>
        </p:nvCxnSpPr>
        <p:spPr>
          <a:xfrm>
            <a:off x="2088074"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88074"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Đặng Văn Ngọc</a:t>
            </a:r>
            <a:endParaRPr lang="en-US"/>
          </a:p>
        </p:txBody>
      </p:sp>
      <p:sp>
        <p:nvSpPr>
          <p:cNvPr id="8" name="矩形 2"/>
          <p:cNvSpPr/>
          <p:nvPr/>
        </p:nvSpPr>
        <p:spPr>
          <a:xfrm>
            <a:off x="1212155" y="1992410"/>
            <a:ext cx="10015883" cy="3046988"/>
          </a:xfrm>
          <a:prstGeom prst="rect">
            <a:avLst/>
          </a:prstGeom>
        </p:spPr>
        <p:txBody>
          <a:bodyPr wrap="none">
            <a:spAutoFit/>
          </a:bodyPr>
          <a:lstStyle/>
          <a:p>
            <a:pPr algn="just"/>
            <a:r>
              <a:rPr lang="vi-VN" sz="2400" dirty="0"/>
              <a:t>CÂU </a:t>
            </a:r>
            <a:r>
              <a:rPr lang="en-US" sz="2400" dirty="0" smtClean="0"/>
              <a:t>4</a:t>
            </a:r>
            <a:r>
              <a:rPr lang="vi-VN" sz="2400" dirty="0" smtClean="0"/>
              <a:t>. </a:t>
            </a:r>
            <a:r>
              <a:rPr lang="vi-VN" sz="2400" dirty="0"/>
              <a:t>Liệt kê một số thuật toán học không giám sát</a:t>
            </a:r>
            <a:br>
              <a:rPr lang="vi-VN" sz="2400" dirty="0"/>
            </a:br>
            <a:r>
              <a:rPr lang="vi-VN" sz="2400" b="1" dirty="0"/>
              <a:t>A</a:t>
            </a:r>
            <a:r>
              <a:rPr lang="vi-VN" sz="2400" dirty="0"/>
              <a:t>. Hồi quy tuyến tính, phân lớp, cây quyết định, hệ khuyến nghị.</a:t>
            </a:r>
            <a:br>
              <a:rPr lang="vi-VN" sz="2400" dirty="0"/>
            </a:br>
            <a:r>
              <a:rPr lang="vi-VN" sz="2400" b="1" dirty="0"/>
              <a:t>B</a:t>
            </a:r>
            <a:r>
              <a:rPr lang="vi-VN" sz="2400" dirty="0"/>
              <a:t>. Phân cụm và giảm chiều dữ liệu, Rừng ngẫu nhiên..</a:t>
            </a:r>
            <a:br>
              <a:rPr lang="vi-VN" sz="2400" dirty="0"/>
            </a:br>
            <a:r>
              <a:rPr lang="vi-VN" sz="2400" b="1" dirty="0"/>
              <a:t>C</a:t>
            </a:r>
            <a:r>
              <a:rPr lang="vi-VN" sz="2400" dirty="0"/>
              <a:t>. Phân cụm, phát hiện bất thường và tính mới, trực quan hóa, học luật kết hợp.</a:t>
            </a:r>
            <a:br>
              <a:rPr lang="vi-VN" sz="2400" dirty="0"/>
            </a:br>
            <a:r>
              <a:rPr lang="vi-VN" sz="2400" b="1" dirty="0"/>
              <a:t>D</a:t>
            </a:r>
            <a:r>
              <a:rPr lang="vi-VN" sz="2400" dirty="0"/>
              <a:t>. Hệ khuyến nghị và máy véc tơ hỗ trợ, trực quan hóa dữ liệu.. </a:t>
            </a:r>
            <a:br>
              <a:rPr lang="vi-VN" sz="2400" dirty="0"/>
            </a:br>
            <a:r>
              <a:rPr lang="vi-VN" sz="2400" dirty="0"/>
              <a:t/>
            </a:r>
            <a:br>
              <a:rPr lang="vi-VN" sz="2400" dirty="0"/>
            </a:br>
            <a:r>
              <a:rPr lang="vi-VN" sz="2400" dirty="0"/>
              <a:t/>
            </a:r>
            <a:br>
              <a:rPr lang="vi-VN" sz="2400" dirty="0"/>
            </a:b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167670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a:t>
            </a:r>
            <a:r>
              <a:rPr lang="en-US" dirty="0" err="1"/>
              <a:t>Khái</a:t>
            </a:r>
            <a:r>
              <a:rPr lang="en-US" dirty="0"/>
              <a:t> </a:t>
            </a:r>
            <a:r>
              <a:rPr lang="en-US" dirty="0" err="1" smtClean="0"/>
              <a:t>Niệm</a:t>
            </a:r>
            <a:r>
              <a:rPr lang="en-US" dirty="0" smtClean="0"/>
              <a:t> ML</a:t>
            </a:r>
            <a:endParaRPr lang="en-US" dirty="0"/>
          </a:p>
        </p:txBody>
      </p:sp>
      <p:sp>
        <p:nvSpPr>
          <p:cNvPr id="3" name="Content Placeholder 2"/>
          <p:cNvSpPr>
            <a:spLocks noGrp="1"/>
          </p:cNvSpPr>
          <p:nvPr>
            <p:ph idx="1"/>
          </p:nvPr>
        </p:nvSpPr>
        <p:spPr>
          <a:xfrm>
            <a:off x="266700" y="1681480"/>
            <a:ext cx="11925300" cy="4719320"/>
          </a:xfrm>
        </p:spPr>
        <p:txBody>
          <a:bodyPr>
            <a:normAutofit/>
          </a:bodyPr>
          <a:lstStyle/>
          <a:p>
            <a:pPr algn="just">
              <a:lnSpc>
                <a:spcPct val="150000"/>
              </a:lnSpc>
              <a:buFont typeface="Wingdings" panose="05000000000000000000" pitchFamily="2" charset="2"/>
              <a:buChar char="v"/>
            </a:pPr>
            <a:r>
              <a:rPr lang="en-US" altLang="en-US" b="1" dirty="0" smtClean="0">
                <a:solidFill>
                  <a:schemeClr val="tx1"/>
                </a:solidFill>
                <a:cs typeface="Times New Roman" panose="02020603050405020304" pitchFamily="18" charset="0"/>
              </a:rPr>
              <a:t> </a:t>
            </a:r>
            <a:r>
              <a:rPr lang="vi-VN" altLang="en-US" b="1" dirty="0">
                <a:solidFill>
                  <a:schemeClr val="tx1"/>
                </a:solidFill>
                <a:cs typeface="Times New Roman" panose="02020603050405020304" pitchFamily="18" charset="0"/>
              </a:rPr>
              <a:t>Ví </a:t>
            </a:r>
            <a:r>
              <a:rPr lang="vi-VN" altLang="en-US" b="1" dirty="0" smtClean="0">
                <a:solidFill>
                  <a:schemeClr val="tx1"/>
                </a:solidFill>
                <a:cs typeface="Times New Roman" panose="02020603050405020304" pitchFamily="18" charset="0"/>
              </a:rPr>
              <a:t>dụ</a:t>
            </a:r>
            <a:endParaRPr lang="en-US" altLang="en-US" b="1" dirty="0" smtClean="0">
              <a:solidFill>
                <a:schemeClr val="tx1"/>
              </a:solidFill>
              <a:cs typeface="Times New Roman" panose="02020603050405020304" pitchFamily="18" charset="0"/>
            </a:endParaRPr>
          </a:p>
          <a:p>
            <a:pPr marL="0" indent="0" algn="just">
              <a:lnSpc>
                <a:spcPct val="150000"/>
              </a:lnSpc>
              <a:buNone/>
            </a:pPr>
            <a:r>
              <a:rPr lang="vi-VN" altLang="en-US" dirty="0">
                <a:solidFill>
                  <a:schemeClr val="tx1"/>
                </a:solidFill>
                <a:cs typeface="Times New Roman" panose="02020603050405020304" pitchFamily="18" charset="0"/>
              </a:rPr>
              <a:t>Chương trình lọc thư rác, </a:t>
            </a:r>
            <a:r>
              <a:rPr lang="vi-VN" altLang="en-US" dirty="0">
                <a:solidFill>
                  <a:srgbClr val="FF0000"/>
                </a:solidFill>
                <a:cs typeface="Times New Roman" panose="02020603050405020304" pitchFamily="18" charset="0"/>
              </a:rPr>
              <a:t>nhiệm vụ T </a:t>
            </a:r>
            <a:r>
              <a:rPr lang="vi-VN" altLang="en-US" dirty="0">
                <a:solidFill>
                  <a:schemeClr val="tx1"/>
                </a:solidFill>
                <a:cs typeface="Times New Roman" panose="02020603050405020304" pitchFamily="18" charset="0"/>
              </a:rPr>
              <a:t>là phân loại một thư bất kỳ </a:t>
            </a:r>
            <a:r>
              <a:rPr lang="vi-VN" altLang="en-US" dirty="0" smtClean="0">
                <a:solidFill>
                  <a:schemeClr val="tx1"/>
                </a:solidFill>
                <a:cs typeface="Times New Roman" panose="02020603050405020304" pitchFamily="18" charset="0"/>
              </a:rPr>
              <a:t>đến</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có </a:t>
            </a:r>
            <a:r>
              <a:rPr lang="vi-VN" altLang="en-US" dirty="0">
                <a:solidFill>
                  <a:schemeClr val="tx1"/>
                </a:solidFill>
                <a:cs typeface="Times New Roman" panose="02020603050405020304" pitchFamily="18" charset="0"/>
              </a:rPr>
              <a:t>phải là thư rác hay không. </a:t>
            </a:r>
            <a:r>
              <a:rPr lang="vi-VN" altLang="en-US" dirty="0">
                <a:solidFill>
                  <a:srgbClr val="FF0000"/>
                </a:solidFill>
                <a:cs typeface="Times New Roman" panose="02020603050405020304" pitchFamily="18" charset="0"/>
              </a:rPr>
              <a:t>Kinh nghiệm E </a:t>
            </a:r>
            <a:r>
              <a:rPr lang="vi-VN" altLang="en-US" dirty="0">
                <a:solidFill>
                  <a:schemeClr val="tx1"/>
                </a:solidFill>
                <a:cs typeface="Times New Roman" panose="02020603050405020304" pitchFamily="18" charset="0"/>
              </a:rPr>
              <a:t>là tập hợp các mẫu </a:t>
            </a:r>
            <a:r>
              <a:rPr lang="vi-VN" altLang="en-US" dirty="0" smtClean="0">
                <a:solidFill>
                  <a:schemeClr val="tx1"/>
                </a:solidFill>
                <a:cs typeface="Times New Roman" panose="02020603050405020304" pitchFamily="18" charset="0"/>
              </a:rPr>
              <a:t>đã</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phân </a:t>
            </a:r>
            <a:r>
              <a:rPr lang="vi-VN" altLang="en-US" dirty="0">
                <a:solidFill>
                  <a:schemeClr val="tx1"/>
                </a:solidFill>
                <a:cs typeface="Times New Roman" panose="02020603050405020304" pitchFamily="18" charset="0"/>
              </a:rPr>
              <a:t>biệt được thư thường, thư rác. </a:t>
            </a:r>
            <a:r>
              <a:rPr lang="vi-VN" altLang="en-US" dirty="0">
                <a:solidFill>
                  <a:srgbClr val="FF0000"/>
                </a:solidFill>
                <a:cs typeface="Times New Roman" panose="02020603050405020304" pitchFamily="18" charset="0"/>
              </a:rPr>
              <a:t>Phép đo chất lượng P</a:t>
            </a:r>
            <a:r>
              <a:rPr lang="vi-VN" altLang="en-US" dirty="0">
                <a:solidFill>
                  <a:schemeClr val="tx1"/>
                </a:solidFill>
                <a:cs typeface="Times New Roman" panose="02020603050405020304" pitchFamily="18" charset="0"/>
              </a:rPr>
              <a:t> có thể là </a:t>
            </a:r>
            <a:r>
              <a:rPr lang="vi-VN" altLang="en-US" dirty="0" smtClean="0">
                <a:solidFill>
                  <a:schemeClr val="tx1"/>
                </a:solidFill>
                <a:cs typeface="Times New Roman" panose="02020603050405020304" pitchFamily="18" charset="0"/>
              </a:rPr>
              <a:t>tỷ</a:t>
            </a:r>
            <a:r>
              <a:rPr lang="en-US" altLang="en-US" dirty="0" smtClean="0">
                <a:solidFill>
                  <a:schemeClr val="tx1"/>
                </a:solidFill>
                <a:cs typeface="Times New Roman" panose="02020603050405020304" pitchFamily="18" charset="0"/>
              </a:rPr>
              <a:t> </a:t>
            </a:r>
            <a:r>
              <a:rPr lang="vi-VN" altLang="en-US" dirty="0" smtClean="0">
                <a:solidFill>
                  <a:schemeClr val="tx1"/>
                </a:solidFill>
                <a:cs typeface="Times New Roman" panose="02020603050405020304" pitchFamily="18" charset="0"/>
              </a:rPr>
              <a:t>lệ phân </a:t>
            </a:r>
            <a:r>
              <a:rPr lang="vi-VN" altLang="en-US" dirty="0">
                <a:solidFill>
                  <a:schemeClr val="tx1"/>
                </a:solidFill>
                <a:cs typeface="Times New Roman" panose="02020603050405020304" pitchFamily="18" charset="0"/>
              </a:rPr>
              <a:t>loại thư đúng, gọi là độ chính xác</a:t>
            </a:r>
            <a:r>
              <a:rPr lang="vi-VN" altLang="en-US" dirty="0" smtClean="0">
                <a:solidFill>
                  <a:schemeClr val="tx1"/>
                </a:solidFill>
                <a:cs typeface="Times New Roman" panose="02020603050405020304" pitchFamily="18" charset="0"/>
              </a:rPr>
              <a:t>.</a:t>
            </a:r>
            <a:endParaRPr lang="en-US" altLang="en-US" dirty="0" smtClean="0">
              <a:solidFill>
                <a:schemeClr val="tx1"/>
              </a:solidFill>
              <a:cs typeface="Times New Roman" panose="02020603050405020304" pitchFamily="18" charset="0"/>
            </a:endParaRPr>
          </a:p>
          <a:p>
            <a:pPr marL="457200" indent="-457200" algn="just">
              <a:lnSpc>
                <a:spcPct val="150000"/>
              </a:lnSpc>
              <a:buFont typeface="+mj-lt"/>
              <a:buAutoNum type="arabicPeriod"/>
            </a:pPr>
            <a:r>
              <a:rPr lang="vi-VN" altLang="en-US" dirty="0">
                <a:solidFill>
                  <a:schemeClr val="tx1"/>
                </a:solidFill>
                <a:cs typeface="Times New Roman" panose="02020603050405020304" pitchFamily="18" charset="0"/>
              </a:rPr>
              <a:t>Thảo luận phương pháp tiếp cận lập trình truyền thống.</a:t>
            </a:r>
          </a:p>
          <a:p>
            <a:pPr marL="457200" indent="-457200" algn="just">
              <a:lnSpc>
                <a:spcPct val="150000"/>
              </a:lnSpc>
              <a:buFont typeface="+mj-lt"/>
              <a:buAutoNum type="arabicPeriod"/>
            </a:pPr>
            <a:r>
              <a:rPr lang="vi-VN" altLang="en-US" dirty="0">
                <a:solidFill>
                  <a:schemeClr val="tx1"/>
                </a:solidFill>
                <a:cs typeface="Times New Roman" panose="02020603050405020304" pitchFamily="18" charset="0"/>
              </a:rPr>
              <a:t>Thảo luận phương pháp tiếp cận lập trình học máy.</a:t>
            </a:r>
            <a:endParaRPr lang="en-US" altLang="en-US" dirty="0" smtClean="0">
              <a:solidFill>
                <a:schemeClr val="tx1"/>
              </a:solidFill>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36640189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8073" y="1012686"/>
            <a:ext cx="2730556" cy="646331"/>
          </a:xfrm>
          <a:prstGeom prst="rect">
            <a:avLst/>
          </a:prstGeom>
        </p:spPr>
        <p:txBody>
          <a:bodyPr wrap="none">
            <a:spAutoFit/>
          </a:bodyPr>
          <a:lstStyle/>
          <a:p>
            <a:r>
              <a:rPr lang="en-US" altLang="zh-CN" sz="3600" b="1" dirty="0" smtClean="0">
                <a:solidFill>
                  <a:srgbClr val="96C527"/>
                </a:solidFill>
              </a:rPr>
              <a:t>1.4 </a:t>
            </a:r>
            <a:r>
              <a:rPr lang="en-US" altLang="zh-CN" sz="3600" b="1" dirty="0">
                <a:solidFill>
                  <a:srgbClr val="96C527"/>
                </a:solidFill>
              </a:rPr>
              <a:t>BÀI TẬP</a:t>
            </a:r>
            <a:r>
              <a:rPr lang="zh-CN" altLang="en-US" sz="3600" b="1" dirty="0">
                <a:solidFill>
                  <a:srgbClr val="96C527"/>
                </a:solidFill>
              </a:rPr>
              <a:t>：</a:t>
            </a:r>
          </a:p>
        </p:txBody>
      </p:sp>
      <p:cxnSp>
        <p:nvCxnSpPr>
          <p:cNvPr id="6" name="直接连接符 5"/>
          <p:cNvCxnSpPr/>
          <p:nvPr/>
        </p:nvCxnSpPr>
        <p:spPr>
          <a:xfrm>
            <a:off x="2088074"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88074"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Đặng Văn Ngọc</a:t>
            </a:r>
            <a:endParaRPr lang="en-US"/>
          </a:p>
        </p:txBody>
      </p:sp>
      <p:sp>
        <p:nvSpPr>
          <p:cNvPr id="8" name="矩形 2"/>
          <p:cNvSpPr/>
          <p:nvPr/>
        </p:nvSpPr>
        <p:spPr>
          <a:xfrm>
            <a:off x="1136813" y="1992410"/>
            <a:ext cx="10166566" cy="3046988"/>
          </a:xfrm>
          <a:prstGeom prst="rect">
            <a:avLst/>
          </a:prstGeom>
        </p:spPr>
        <p:txBody>
          <a:bodyPr wrap="none">
            <a:spAutoFit/>
          </a:bodyPr>
          <a:lstStyle/>
          <a:p>
            <a:pPr algn="just"/>
            <a:r>
              <a:rPr lang="vi-VN" sz="2400" dirty="0"/>
              <a:t>CÂU </a:t>
            </a:r>
            <a:r>
              <a:rPr lang="en-US" sz="2400" dirty="0" smtClean="0"/>
              <a:t>5</a:t>
            </a:r>
            <a:r>
              <a:rPr lang="vi-VN" sz="2400" dirty="0" smtClean="0"/>
              <a:t>. </a:t>
            </a:r>
            <a:r>
              <a:rPr lang="vi-VN" sz="2400" dirty="0"/>
              <a:t>Nên sử dụng loại thuật toán Học Máy nào để cho phép rô bốt đi lại trong</a:t>
            </a:r>
            <a:br>
              <a:rPr lang="vi-VN" sz="2400" dirty="0"/>
            </a:br>
            <a:r>
              <a:rPr lang="vi-VN" sz="2400" dirty="0"/>
              <a:t>các địa hình chưa biết?</a:t>
            </a:r>
            <a:br>
              <a:rPr lang="vi-VN" sz="2400" dirty="0"/>
            </a:br>
            <a:r>
              <a:rPr lang="vi-VN" sz="2400" b="1" dirty="0"/>
              <a:t>A</a:t>
            </a:r>
            <a:r>
              <a:rPr lang="vi-VN" sz="2400" dirty="0"/>
              <a:t>. Học có giám sát. </a:t>
            </a:r>
            <a:r>
              <a:rPr lang="en-US" sz="2400" dirty="0" smtClean="0"/>
              <a:t>                               </a:t>
            </a:r>
            <a:r>
              <a:rPr lang="vi-VN" sz="2400" b="1" dirty="0" smtClean="0"/>
              <a:t>B</a:t>
            </a:r>
            <a:r>
              <a:rPr lang="vi-VN" sz="2400" dirty="0"/>
              <a:t>. Học tăng cường.</a:t>
            </a:r>
            <a:br>
              <a:rPr lang="vi-VN" sz="2400" dirty="0"/>
            </a:br>
            <a:r>
              <a:rPr lang="vi-VN" sz="2400" b="1" dirty="0"/>
              <a:t>C</a:t>
            </a:r>
            <a:r>
              <a:rPr lang="vi-VN" sz="2400" dirty="0"/>
              <a:t>. Học không giám sát. </a:t>
            </a:r>
            <a:r>
              <a:rPr lang="en-US" sz="2400" dirty="0" smtClean="0"/>
              <a:t>                        </a:t>
            </a:r>
            <a:r>
              <a:rPr lang="vi-VN" sz="2400" b="1" dirty="0" smtClean="0"/>
              <a:t>D</a:t>
            </a:r>
            <a:r>
              <a:rPr lang="vi-VN" sz="2400" dirty="0"/>
              <a:t>. Học theo batch. </a:t>
            </a:r>
            <a:br>
              <a:rPr lang="vi-VN" sz="2400" dirty="0"/>
            </a:br>
            <a:r>
              <a:rPr lang="vi-VN" sz="2400" dirty="0"/>
              <a:t/>
            </a:r>
            <a:br>
              <a:rPr lang="vi-VN" sz="2400" dirty="0"/>
            </a:br>
            <a:r>
              <a:rPr lang="vi-VN" sz="2400" dirty="0"/>
              <a:t/>
            </a:r>
            <a:br>
              <a:rPr lang="vi-VN" sz="2400" dirty="0"/>
            </a:br>
            <a:r>
              <a:rPr lang="vi-VN" sz="2400" dirty="0"/>
              <a:t/>
            </a:r>
            <a:br>
              <a:rPr lang="vi-VN" sz="2400" dirty="0"/>
            </a:b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5420596"/>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8073" y="1012686"/>
            <a:ext cx="2730556" cy="646331"/>
          </a:xfrm>
          <a:prstGeom prst="rect">
            <a:avLst/>
          </a:prstGeom>
        </p:spPr>
        <p:txBody>
          <a:bodyPr wrap="none">
            <a:spAutoFit/>
          </a:bodyPr>
          <a:lstStyle/>
          <a:p>
            <a:r>
              <a:rPr lang="en-US" altLang="zh-CN" sz="3600" b="1" dirty="0" smtClean="0">
                <a:solidFill>
                  <a:srgbClr val="96C527"/>
                </a:solidFill>
              </a:rPr>
              <a:t>1.4 </a:t>
            </a:r>
            <a:r>
              <a:rPr lang="en-US" altLang="zh-CN" sz="3600" b="1" dirty="0">
                <a:solidFill>
                  <a:srgbClr val="96C527"/>
                </a:solidFill>
              </a:rPr>
              <a:t>BÀI TẬP</a:t>
            </a:r>
            <a:r>
              <a:rPr lang="zh-CN" altLang="en-US" sz="3600" b="1" dirty="0">
                <a:solidFill>
                  <a:srgbClr val="96C527"/>
                </a:solidFill>
              </a:rPr>
              <a:t>：</a:t>
            </a:r>
          </a:p>
        </p:txBody>
      </p:sp>
      <p:cxnSp>
        <p:nvCxnSpPr>
          <p:cNvPr id="6" name="直接连接符 5"/>
          <p:cNvCxnSpPr/>
          <p:nvPr/>
        </p:nvCxnSpPr>
        <p:spPr>
          <a:xfrm>
            <a:off x="2088074"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88074"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Đặng Văn Ngọc</a:t>
            </a:r>
            <a:endParaRPr lang="en-US"/>
          </a:p>
        </p:txBody>
      </p:sp>
      <p:sp>
        <p:nvSpPr>
          <p:cNvPr id="8" name="矩形 2"/>
          <p:cNvSpPr/>
          <p:nvPr/>
        </p:nvSpPr>
        <p:spPr>
          <a:xfrm>
            <a:off x="1937513" y="1992410"/>
            <a:ext cx="8565165" cy="3785652"/>
          </a:xfrm>
          <a:prstGeom prst="rect">
            <a:avLst/>
          </a:prstGeom>
        </p:spPr>
        <p:txBody>
          <a:bodyPr wrap="none">
            <a:spAutoFit/>
          </a:bodyPr>
          <a:lstStyle/>
          <a:p>
            <a:pPr algn="just"/>
            <a:r>
              <a:rPr lang="vi-VN" sz="2400" dirty="0"/>
              <a:t>CÂU </a:t>
            </a:r>
            <a:r>
              <a:rPr lang="en-US" sz="2400" dirty="0"/>
              <a:t>6</a:t>
            </a:r>
            <a:r>
              <a:rPr lang="vi-VN" sz="2400" dirty="0" smtClean="0"/>
              <a:t>. </a:t>
            </a:r>
            <a:r>
              <a:rPr lang="vi-VN" sz="2400" dirty="0"/>
              <a:t>Những thách thức chính của học máy về mặt dữ liệu là gì?</a:t>
            </a:r>
            <a:br>
              <a:rPr lang="vi-VN" sz="2400" dirty="0"/>
            </a:br>
            <a:r>
              <a:rPr lang="vi-VN" sz="2400" b="1" dirty="0"/>
              <a:t>A</a:t>
            </a:r>
            <a:r>
              <a:rPr lang="vi-VN" sz="2400" dirty="0"/>
              <a:t>. Không đủ dữ liệu huấn luyện.</a:t>
            </a:r>
            <a:br>
              <a:rPr lang="vi-VN" sz="2400" dirty="0"/>
            </a:br>
            <a:r>
              <a:rPr lang="vi-VN" sz="2400" b="1" dirty="0"/>
              <a:t>B</a:t>
            </a:r>
            <a:r>
              <a:rPr lang="vi-VN" sz="2400" dirty="0"/>
              <a:t>. Dữ liệu không mang tính đại diện.</a:t>
            </a:r>
            <a:br>
              <a:rPr lang="vi-VN" sz="2400" dirty="0"/>
            </a:br>
            <a:r>
              <a:rPr lang="vi-VN" sz="2400" b="1" dirty="0"/>
              <a:t>C</a:t>
            </a:r>
            <a:r>
              <a:rPr lang="vi-VN" sz="2400" dirty="0"/>
              <a:t>. Dữ liệu có các đặc trưng không liên quan.</a:t>
            </a:r>
            <a:br>
              <a:rPr lang="vi-VN" sz="2400" dirty="0"/>
            </a:br>
            <a:r>
              <a:rPr lang="vi-VN" sz="2400" b="1" dirty="0"/>
              <a:t>D</a:t>
            </a:r>
            <a:r>
              <a:rPr lang="vi-VN" sz="2400" dirty="0"/>
              <a:t>. Cả ba đáp án trên </a:t>
            </a:r>
            <a:br>
              <a:rPr lang="vi-VN" sz="2400" dirty="0"/>
            </a:br>
            <a:r>
              <a:rPr lang="vi-VN" sz="2400" dirty="0"/>
              <a:t/>
            </a:r>
            <a:br>
              <a:rPr lang="vi-VN" sz="2400" dirty="0"/>
            </a:br>
            <a:r>
              <a:rPr lang="vi-VN" sz="2400" dirty="0"/>
              <a:t/>
            </a:r>
            <a:br>
              <a:rPr lang="vi-VN" sz="2400" dirty="0"/>
            </a:br>
            <a:r>
              <a:rPr lang="vi-VN" sz="2400" dirty="0"/>
              <a:t/>
            </a:r>
            <a:br>
              <a:rPr lang="vi-VN" sz="2400" dirty="0"/>
            </a:br>
            <a:r>
              <a:rPr lang="vi-VN" sz="2400" dirty="0"/>
              <a:t/>
            </a:r>
            <a:br>
              <a:rPr lang="vi-VN" sz="2400" dirty="0"/>
            </a:b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4458090"/>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8073" y="1012686"/>
            <a:ext cx="2730556" cy="646331"/>
          </a:xfrm>
          <a:prstGeom prst="rect">
            <a:avLst/>
          </a:prstGeom>
        </p:spPr>
        <p:txBody>
          <a:bodyPr wrap="none">
            <a:spAutoFit/>
          </a:bodyPr>
          <a:lstStyle/>
          <a:p>
            <a:r>
              <a:rPr lang="en-US" altLang="zh-CN" sz="3600" b="1" dirty="0" smtClean="0">
                <a:solidFill>
                  <a:srgbClr val="96C527"/>
                </a:solidFill>
              </a:rPr>
              <a:t>1.4 </a:t>
            </a:r>
            <a:r>
              <a:rPr lang="en-US" altLang="zh-CN" sz="3600" b="1" dirty="0">
                <a:solidFill>
                  <a:srgbClr val="96C527"/>
                </a:solidFill>
              </a:rPr>
              <a:t>BÀI TẬP</a:t>
            </a:r>
            <a:r>
              <a:rPr lang="zh-CN" altLang="en-US" sz="3600" b="1" dirty="0">
                <a:solidFill>
                  <a:srgbClr val="96C527"/>
                </a:solidFill>
              </a:rPr>
              <a:t>：</a:t>
            </a:r>
          </a:p>
        </p:txBody>
      </p:sp>
      <p:cxnSp>
        <p:nvCxnSpPr>
          <p:cNvPr id="6" name="直接连接符 5"/>
          <p:cNvCxnSpPr/>
          <p:nvPr/>
        </p:nvCxnSpPr>
        <p:spPr>
          <a:xfrm>
            <a:off x="2088074"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88074"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Đặng Văn Ngọc</a:t>
            </a:r>
            <a:endParaRPr lang="en-US"/>
          </a:p>
        </p:txBody>
      </p:sp>
      <p:sp>
        <p:nvSpPr>
          <p:cNvPr id="8" name="矩形 2"/>
          <p:cNvSpPr/>
          <p:nvPr/>
        </p:nvSpPr>
        <p:spPr>
          <a:xfrm>
            <a:off x="1309135" y="1992410"/>
            <a:ext cx="9821920" cy="4893647"/>
          </a:xfrm>
          <a:prstGeom prst="rect">
            <a:avLst/>
          </a:prstGeom>
        </p:spPr>
        <p:txBody>
          <a:bodyPr wrap="none">
            <a:spAutoFit/>
          </a:bodyPr>
          <a:lstStyle/>
          <a:p>
            <a:pPr algn="just"/>
            <a:r>
              <a:rPr lang="vi-VN" sz="2400" dirty="0"/>
              <a:t>CÂU </a:t>
            </a:r>
            <a:r>
              <a:rPr lang="en-US" sz="2400" dirty="0"/>
              <a:t>7</a:t>
            </a:r>
            <a:r>
              <a:rPr lang="vi-VN" sz="2400" dirty="0" smtClean="0"/>
              <a:t>. </a:t>
            </a:r>
            <a:r>
              <a:rPr lang="vi-VN" sz="2400" dirty="0"/>
              <a:t>Quá khớp dữ liệu (overfitting) là gì?</a:t>
            </a:r>
            <a:br>
              <a:rPr lang="vi-VN" sz="2400" dirty="0"/>
            </a:br>
            <a:r>
              <a:rPr lang="vi-VN" sz="2400" b="1" dirty="0"/>
              <a:t>A</a:t>
            </a:r>
            <a:r>
              <a:rPr lang="vi-VN" sz="2400" dirty="0"/>
              <a:t>. Sai số trên tập huấn luyện nhỏ nhưng sai số kiểm tra lớn.</a:t>
            </a:r>
            <a:br>
              <a:rPr lang="vi-VN" sz="2400" dirty="0"/>
            </a:br>
            <a:r>
              <a:rPr lang="vi-VN" sz="2400" b="1" dirty="0"/>
              <a:t>B</a:t>
            </a:r>
            <a:r>
              <a:rPr lang="vi-VN" sz="2400" dirty="0"/>
              <a:t>. Sai số trên tập kiểm tra nhỏ nhưng sai số trên tập huấn luyện lớn.</a:t>
            </a:r>
            <a:br>
              <a:rPr lang="vi-VN" sz="2400" dirty="0"/>
            </a:br>
            <a:r>
              <a:rPr lang="vi-VN" sz="2400" b="1" dirty="0"/>
              <a:t>C</a:t>
            </a:r>
            <a:r>
              <a:rPr lang="vi-VN" sz="2400" dirty="0"/>
              <a:t>. Mô hình hoạt động tốt trên tập kiểm tra nhưng không hoạt động tốt trên tập</a:t>
            </a:r>
            <a:br>
              <a:rPr lang="vi-VN" sz="2400" dirty="0"/>
            </a:br>
            <a:r>
              <a:rPr lang="vi-VN" sz="2400" dirty="0"/>
              <a:t>huấn luyện.</a:t>
            </a:r>
            <a:br>
              <a:rPr lang="vi-VN" sz="2400" dirty="0"/>
            </a:br>
            <a:r>
              <a:rPr lang="vi-VN" sz="2400" b="1" dirty="0"/>
              <a:t>D</a:t>
            </a:r>
            <a:r>
              <a:rPr lang="vi-VN" sz="2400" dirty="0"/>
              <a:t>. Mô hình hoạt động tốt trên tập kiểm tra nhưng không hoạt động tốt trên tập</a:t>
            </a:r>
            <a:br>
              <a:rPr lang="vi-VN" sz="2400" dirty="0"/>
            </a:br>
            <a:r>
              <a:rPr lang="vi-VN" sz="2400" dirty="0"/>
              <a:t>kiểm tra chéo. </a:t>
            </a:r>
            <a:br>
              <a:rPr lang="vi-VN" sz="2400" dirty="0"/>
            </a:br>
            <a:r>
              <a:rPr lang="vi-VN" sz="2400" dirty="0"/>
              <a:t/>
            </a:r>
            <a:br>
              <a:rPr lang="vi-VN" sz="2400" dirty="0"/>
            </a:br>
            <a:r>
              <a:rPr lang="vi-VN" sz="2400" dirty="0"/>
              <a:t/>
            </a:r>
            <a:br>
              <a:rPr lang="vi-VN" sz="2400" dirty="0"/>
            </a:br>
            <a:r>
              <a:rPr lang="vi-VN" sz="2400" dirty="0"/>
              <a:t/>
            </a:r>
            <a:br>
              <a:rPr lang="vi-VN" sz="2400" dirty="0"/>
            </a:br>
            <a:r>
              <a:rPr lang="vi-VN" sz="2400" dirty="0"/>
              <a:t/>
            </a:r>
            <a:br>
              <a:rPr lang="vi-VN" sz="2400" dirty="0"/>
            </a:br>
            <a:r>
              <a:rPr lang="vi-VN" sz="2400" dirty="0"/>
              <a:t/>
            </a:r>
            <a:br>
              <a:rPr lang="vi-VN" sz="2400" dirty="0"/>
            </a:b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7339608"/>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88073" y="1012686"/>
            <a:ext cx="2730556" cy="646331"/>
          </a:xfrm>
          <a:prstGeom prst="rect">
            <a:avLst/>
          </a:prstGeom>
        </p:spPr>
        <p:txBody>
          <a:bodyPr wrap="none">
            <a:spAutoFit/>
          </a:bodyPr>
          <a:lstStyle/>
          <a:p>
            <a:r>
              <a:rPr lang="en-US" altLang="zh-CN" sz="3600" b="1" dirty="0" smtClean="0">
                <a:solidFill>
                  <a:srgbClr val="96C527"/>
                </a:solidFill>
              </a:rPr>
              <a:t>1.4 </a:t>
            </a:r>
            <a:r>
              <a:rPr lang="en-US" altLang="zh-CN" sz="3600" b="1" dirty="0">
                <a:solidFill>
                  <a:srgbClr val="96C527"/>
                </a:solidFill>
              </a:rPr>
              <a:t>BÀI TẬP</a:t>
            </a:r>
            <a:r>
              <a:rPr lang="zh-CN" altLang="en-US" sz="3600" b="1" dirty="0">
                <a:solidFill>
                  <a:srgbClr val="96C527"/>
                </a:solidFill>
              </a:rPr>
              <a:t>：</a:t>
            </a:r>
          </a:p>
        </p:txBody>
      </p:sp>
      <p:cxnSp>
        <p:nvCxnSpPr>
          <p:cNvPr id="6" name="直接连接符 5"/>
          <p:cNvCxnSpPr/>
          <p:nvPr/>
        </p:nvCxnSpPr>
        <p:spPr>
          <a:xfrm>
            <a:off x="2088074" y="1615012"/>
            <a:ext cx="1523495" cy="0"/>
          </a:xfrm>
          <a:prstGeom prst="line">
            <a:avLst/>
          </a:prstGeom>
          <a:ln>
            <a:solidFill>
              <a:srgbClr val="96C52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088074" y="1697007"/>
            <a:ext cx="9514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Footer Placeholder 3"/>
          <p:cNvSpPr>
            <a:spLocks noGrp="1"/>
          </p:cNvSpPr>
          <p:nvPr>
            <p:ph type="ftr" sz="quarter" idx="11"/>
          </p:nvPr>
        </p:nvSpPr>
        <p:spPr/>
        <p:txBody>
          <a:bodyPr/>
          <a:lstStyle/>
          <a:p>
            <a:r>
              <a:rPr lang="en-US" smtClean="0"/>
              <a:t>Đặng Văn Ngọc</a:t>
            </a:r>
            <a:endParaRPr lang="en-US"/>
          </a:p>
        </p:txBody>
      </p:sp>
      <p:sp>
        <p:nvSpPr>
          <p:cNvPr id="8" name="矩形 2"/>
          <p:cNvSpPr/>
          <p:nvPr/>
        </p:nvSpPr>
        <p:spPr>
          <a:xfrm>
            <a:off x="1018991" y="1992410"/>
            <a:ext cx="10402207" cy="5262979"/>
          </a:xfrm>
          <a:prstGeom prst="rect">
            <a:avLst/>
          </a:prstGeom>
        </p:spPr>
        <p:txBody>
          <a:bodyPr wrap="none">
            <a:spAutoFit/>
          </a:bodyPr>
          <a:lstStyle/>
          <a:p>
            <a:pPr algn="just"/>
            <a:r>
              <a:rPr lang="vi-VN" sz="2400" dirty="0"/>
              <a:t>CÂU </a:t>
            </a:r>
            <a:r>
              <a:rPr lang="en-US" sz="2400" dirty="0" smtClean="0"/>
              <a:t>8</a:t>
            </a:r>
            <a:r>
              <a:rPr lang="vi-VN" sz="2400" dirty="0" smtClean="0"/>
              <a:t>. </a:t>
            </a:r>
            <a:r>
              <a:rPr lang="vi-VN" sz="2400" dirty="0"/>
              <a:t>Tập huấn luyện đã gán nhãn là gì?</a:t>
            </a:r>
            <a:br>
              <a:rPr lang="vi-VN" sz="2400" dirty="0"/>
            </a:br>
            <a:r>
              <a:rPr lang="vi-VN" sz="2400" b="1" dirty="0"/>
              <a:t>A</a:t>
            </a:r>
            <a:r>
              <a:rPr lang="vi-VN" sz="2400" dirty="0"/>
              <a:t>. Là tập huấn luyện trong đó đã biết rõ các đặc trưng của dữ liệu.</a:t>
            </a:r>
            <a:br>
              <a:rPr lang="vi-VN" sz="2400" dirty="0"/>
            </a:br>
            <a:r>
              <a:rPr lang="vi-VN" sz="2400" b="1" dirty="0"/>
              <a:t>B</a:t>
            </a:r>
            <a:r>
              <a:rPr lang="vi-VN" sz="2400" dirty="0"/>
              <a:t>. Là tập dữ liệu dùng để huấn luyện, trong đó đã bao gồm cả kết quả mong muốn.</a:t>
            </a:r>
            <a:br>
              <a:rPr lang="vi-VN" sz="2400" dirty="0"/>
            </a:br>
            <a:r>
              <a:rPr lang="vi-VN" sz="2400" b="1" dirty="0"/>
              <a:t>C</a:t>
            </a:r>
            <a:r>
              <a:rPr lang="vi-VN" sz="2400" dirty="0"/>
              <a:t>. Là tập dữ liệu dùng để huấn luyện, trong đó đã bao gồm hầu hết kết quả mong</a:t>
            </a:r>
            <a:br>
              <a:rPr lang="vi-VN" sz="2400" dirty="0"/>
            </a:br>
            <a:r>
              <a:rPr lang="vi-VN" sz="2400" dirty="0"/>
              <a:t>muốn và một số thì sẽ dự đoán..</a:t>
            </a:r>
            <a:br>
              <a:rPr lang="vi-VN" sz="2400" dirty="0"/>
            </a:br>
            <a:r>
              <a:rPr lang="vi-VN" sz="2400" b="1" dirty="0"/>
              <a:t>D</a:t>
            </a:r>
            <a:r>
              <a:rPr lang="vi-VN" sz="2400" dirty="0"/>
              <a:t>. Là tập dữ liệu dùng để kiểm tra sau khi huấn luyện, dữ liệu được kiểm tra sẽ</a:t>
            </a:r>
            <a:br>
              <a:rPr lang="vi-VN" sz="2400" dirty="0"/>
            </a:br>
            <a:r>
              <a:rPr lang="vi-VN" sz="2400" dirty="0"/>
              <a:t>được gán nhãn dự đoán khi chạy chương trình. </a:t>
            </a:r>
            <a:br>
              <a:rPr lang="vi-VN" sz="2400" dirty="0"/>
            </a:br>
            <a:r>
              <a:rPr lang="vi-VN" sz="2400" dirty="0"/>
              <a:t/>
            </a:r>
            <a:br>
              <a:rPr lang="vi-VN" sz="2400" dirty="0"/>
            </a:br>
            <a:r>
              <a:rPr lang="vi-VN" sz="2400" dirty="0"/>
              <a:t/>
            </a:r>
            <a:br>
              <a:rPr lang="vi-VN" sz="2400" dirty="0"/>
            </a:br>
            <a:r>
              <a:rPr lang="vi-VN" sz="2400" dirty="0"/>
              <a:t/>
            </a:r>
            <a:br>
              <a:rPr lang="vi-VN" sz="2400" dirty="0"/>
            </a:br>
            <a:r>
              <a:rPr lang="vi-VN" sz="2400" dirty="0"/>
              <a:t/>
            </a:r>
            <a:br>
              <a:rPr lang="vi-VN" sz="2400" dirty="0"/>
            </a:br>
            <a:r>
              <a:rPr lang="vi-VN" sz="2400" dirty="0"/>
              <a:t/>
            </a:r>
            <a:br>
              <a:rPr lang="vi-VN" sz="2400" dirty="0"/>
            </a:br>
            <a:r>
              <a:rPr lang="vi-VN" sz="2400" dirty="0"/>
              <a:t/>
            </a:r>
            <a:br>
              <a:rPr lang="vi-VN" sz="2400" dirty="0"/>
            </a:b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0752565"/>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7224" y="499533"/>
            <a:ext cx="11395076" cy="1658198"/>
          </a:xfrm>
        </p:spPr>
        <p:txBody>
          <a:bodyPr/>
          <a:lstStyle/>
          <a:p>
            <a:r>
              <a:rPr lang="en-US" dirty="0"/>
              <a:t>AI-MACHINE LEARNING</a:t>
            </a:r>
          </a:p>
        </p:txBody>
      </p:sp>
      <p:sp>
        <p:nvSpPr>
          <p:cNvPr id="4" name="Rounded Rectangle 3"/>
          <p:cNvSpPr/>
          <p:nvPr/>
        </p:nvSpPr>
        <p:spPr>
          <a:xfrm>
            <a:off x="3144837" y="3065780"/>
            <a:ext cx="6419850" cy="39497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03551" y="2011680"/>
            <a:ext cx="7061200" cy="3766185"/>
          </a:xfrm>
        </p:spPr>
        <p:txBody>
          <a:bodyPr>
            <a:normAutofit/>
          </a:bodyPr>
          <a:lstStyle/>
          <a:p>
            <a:r>
              <a:rPr lang="en-US" sz="2800" b="1" dirty="0">
                <a:latin typeface="Times New Roman" panose="02020603050405020304" pitchFamily="18" charset="0"/>
                <a:cs typeface="Times New Roman" panose="02020603050405020304" pitchFamily="18" charset="0"/>
              </a:rPr>
              <a:t>1.1 </a:t>
            </a: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niệm</a:t>
            </a:r>
            <a:r>
              <a:rPr lang="en-US" sz="2800" b="1" dirty="0" smtClean="0">
                <a:latin typeface="Times New Roman" panose="02020603050405020304" pitchFamily="18" charset="0"/>
                <a:cs typeface="Times New Roman" panose="02020603050405020304" pitchFamily="18" charset="0"/>
              </a:rPr>
              <a:t> AI</a:t>
            </a:r>
            <a:endParaRPr lang="vi-VN"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1.2 </a:t>
            </a:r>
            <a:r>
              <a:rPr lang="en-US" sz="2800" b="1" dirty="0" err="1">
                <a:latin typeface="Times New Roman" panose="02020603050405020304" pitchFamily="18" charset="0"/>
                <a:cs typeface="Times New Roman" panose="02020603050405020304" pitchFamily="18" charset="0"/>
              </a:rPr>
              <a:t>Khái</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niệm</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ML</a:t>
            </a:r>
            <a:endParaRPr lang="en-US" sz="2800" b="1" dirty="0">
              <a:latin typeface="Times New Roman" panose="02020603050405020304" pitchFamily="18" charset="0"/>
              <a:cs typeface="Times New Roman" panose="02020603050405020304" pitchFamily="18" charset="0"/>
            </a:endParaRPr>
          </a:p>
          <a:p>
            <a:pPr fontAlgn="base"/>
            <a:r>
              <a:rPr lang="en-US" sz="2800" b="1" dirty="0" smtClean="0">
                <a:latin typeface="Times New Roman" panose="02020603050405020304" pitchFamily="18" charset="0"/>
                <a:cs typeface="Times New Roman" panose="02020603050405020304" pitchFamily="18" charset="0"/>
              </a:rPr>
              <a:t>1.3 </a:t>
            </a:r>
            <a:r>
              <a:rPr lang="en-US" sz="2800" b="1" dirty="0" err="1" smtClean="0">
                <a:latin typeface="Times New Roman" panose="02020603050405020304" pitchFamily="18" charset="0"/>
                <a:cs typeface="Times New Roman" panose="02020603050405020304" pitchFamily="18" charset="0"/>
              </a:rPr>
              <a:t>Lập</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trình</a:t>
            </a:r>
            <a:r>
              <a:rPr lang="en-US" sz="2800" b="1" dirty="0" smtClean="0">
                <a:latin typeface="Times New Roman" panose="02020603050405020304" pitchFamily="18" charset="0"/>
                <a:cs typeface="Times New Roman" panose="02020603050405020304" pitchFamily="18" charset="0"/>
              </a:rPr>
              <a:t> ML</a:t>
            </a:r>
            <a:endParaRPr lang="en-US" sz="2800" b="1" dirty="0">
              <a:latin typeface="Times New Roman" panose="02020603050405020304" pitchFamily="18" charset="0"/>
              <a:cs typeface="Times New Roman" panose="02020603050405020304" pitchFamily="18" charset="0"/>
            </a:endParaRPr>
          </a:p>
          <a:p>
            <a:r>
              <a:rPr lang="en-US" sz="2800" b="1" dirty="0" smtClean="0">
                <a:latin typeface="Times New Roman" panose="02020603050405020304" pitchFamily="18" charset="0"/>
                <a:cs typeface="Times New Roman" panose="02020603050405020304" pitchFamily="18" charset="0"/>
              </a:rPr>
              <a:t>1.4 </a:t>
            </a:r>
            <a:r>
              <a:rPr lang="en-US" sz="2800" b="1" dirty="0" err="1" smtClean="0">
                <a:latin typeface="Times New Roman" panose="02020603050405020304" pitchFamily="18" charset="0"/>
                <a:cs typeface="Times New Roman" panose="02020603050405020304" pitchFamily="18" charset="0"/>
              </a:rPr>
              <a:t>Tổng</a:t>
            </a:r>
            <a:r>
              <a:rPr lang="en-US" sz="2800" b="1" dirty="0" smtClean="0">
                <a:latin typeface="Times New Roman" panose="02020603050405020304" pitchFamily="18" charset="0"/>
                <a:cs typeface="Times New Roman" panose="02020603050405020304" pitchFamily="18" charset="0"/>
              </a:rPr>
              <a:t> </a:t>
            </a:r>
            <a:r>
              <a:rPr lang="en-US" sz="2800" b="1" dirty="0" err="1" smtClean="0">
                <a:latin typeface="Times New Roman" panose="02020603050405020304" pitchFamily="18" charset="0"/>
                <a:cs typeface="Times New Roman" panose="02020603050405020304" pitchFamily="18" charset="0"/>
              </a:rPr>
              <a:t>kết</a:t>
            </a:r>
            <a:endParaRPr lang="en-US" sz="2800" b="1"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sz="quarter" idx="11"/>
          </p:nvPr>
        </p:nvSpPr>
        <p:spPr/>
        <p:txBody>
          <a:bodyPr/>
          <a:lstStyle/>
          <a:p>
            <a:r>
              <a:rPr lang="en-US" smtClean="0"/>
              <a:t>Đặng Văn Ngọc</a:t>
            </a:r>
            <a:endParaRPr lang="en-US"/>
          </a:p>
        </p:txBody>
      </p:sp>
    </p:spTree>
    <p:extLst>
      <p:ext uri="{BB962C8B-B14F-4D97-AF65-F5344CB8AC3E}">
        <p14:creationId xmlns:p14="http://schemas.microsoft.com/office/powerpoint/2010/main" val="20631680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1030311"/>
            <a:ext cx="11912958" cy="4559120"/>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marL="0" indent="0" algn="just">
              <a:lnSpc>
                <a:spcPct val="150000"/>
              </a:lnSpc>
              <a:spcBef>
                <a:spcPts val="0"/>
              </a:spcBef>
              <a:buNone/>
            </a:pPr>
            <a:r>
              <a:rPr lang="vi-VN" b="1" dirty="0">
                <a:latin typeface="Times New Roman" panose="02020603050405020304" pitchFamily="18" charset="0"/>
                <a:cs typeface="Times New Roman" panose="02020603050405020304" pitchFamily="18" charset="0"/>
              </a:rPr>
              <a:t>Mạng neural nhân tạo</a:t>
            </a:r>
            <a:r>
              <a:rPr lang="vi-VN" dirty="0">
                <a:latin typeface="Times New Roman" panose="02020603050405020304" pitchFamily="18" charset="0"/>
                <a:cs typeface="Times New Roman" panose="02020603050405020304" pitchFamily="18" charset="0"/>
              </a:rPr>
              <a:t> hay thường gọi ngắn gọn là </a:t>
            </a:r>
            <a:r>
              <a:rPr lang="vi-VN" b="1" dirty="0">
                <a:latin typeface="Times New Roman" panose="02020603050405020304" pitchFamily="18" charset="0"/>
                <a:cs typeface="Times New Roman" panose="02020603050405020304" pitchFamily="18" charset="0"/>
              </a:rPr>
              <a:t>mạng neural</a:t>
            </a:r>
            <a:r>
              <a:rPr lang="vi-VN" dirty="0">
                <a:latin typeface="Times New Roman" panose="02020603050405020304" pitchFamily="18" charset="0"/>
                <a:cs typeface="Times New Roman" panose="02020603050405020304" pitchFamily="18" charset="0"/>
              </a:rPr>
              <a:t> (tiếng Anh là </a:t>
            </a:r>
            <a:r>
              <a:rPr lang="vi-VN" i="1" dirty="0">
                <a:latin typeface="Times New Roman" panose="02020603050405020304" pitchFamily="18" charset="0"/>
                <a:cs typeface="Times New Roman" panose="02020603050405020304" pitchFamily="18" charset="0"/>
              </a:rPr>
              <a:t>artificial neural network</a:t>
            </a:r>
            <a:r>
              <a:rPr lang="vi-VN" dirty="0">
                <a:latin typeface="Times New Roman" panose="02020603050405020304" pitchFamily="18" charset="0"/>
                <a:cs typeface="Times New Roman" panose="02020603050405020304" pitchFamily="18" charset="0"/>
              </a:rPr>
              <a:t> - ANN hay </a:t>
            </a:r>
            <a:r>
              <a:rPr lang="vi-VN" i="1" dirty="0">
                <a:latin typeface="Times New Roman" panose="02020603050405020304" pitchFamily="18" charset="0"/>
                <a:cs typeface="Times New Roman" panose="02020603050405020304" pitchFamily="18" charset="0"/>
              </a:rPr>
              <a:t>neural network</a:t>
            </a:r>
            <a:r>
              <a:rPr lang="vi-VN" dirty="0">
                <a:latin typeface="Times New Roman" panose="02020603050405020304" pitchFamily="18" charset="0"/>
                <a:cs typeface="Times New Roman" panose="02020603050405020304" pitchFamily="18" charset="0"/>
              </a:rPr>
              <a:t>) là một mô hình toán </a:t>
            </a:r>
            <a:r>
              <a:rPr lang="vi-VN" dirty="0"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s-ES" dirty="0">
                <a:latin typeface="Times New Roman" panose="02020603050405020304" pitchFamily="18" charset="0"/>
                <a:cs typeface="Times New Roman" panose="02020603050405020304" pitchFamily="18" charset="0"/>
              </a:rPr>
              <a:t>hay </a:t>
            </a:r>
            <a:r>
              <a:rPr lang="es-ES" dirty="0" err="1">
                <a:latin typeface="Times New Roman" panose="02020603050405020304" pitchFamily="18" charset="0"/>
                <a:cs typeface="Times New Roman" panose="02020603050405020304" pitchFamily="18" charset="0"/>
              </a:rPr>
              <a:t>mô</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hình</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tính</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toán</a:t>
            </a:r>
            <a:r>
              <a:rPr lang="vi-VN" dirty="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được </a:t>
            </a:r>
            <a:r>
              <a:rPr lang="vi-VN" dirty="0">
                <a:latin typeface="Times New Roman" panose="02020603050405020304" pitchFamily="18" charset="0"/>
                <a:cs typeface="Times New Roman" panose="02020603050405020304" pitchFamily="18" charset="0"/>
              </a:rPr>
              <a:t>xây dựng dựa trên các mạng neural sinh học. Nó gồm có một nhóm các neural nhân tạo (nút) nối với nhau, và xử lý thông tin bằng cách truyền theo các kết nối và tính giá trị mới tại các </a:t>
            </a:r>
            <a:r>
              <a:rPr lang="vi-VN" dirty="0" smtClean="0">
                <a:latin typeface="Times New Roman" panose="02020603050405020304" pitchFamily="18" charset="0"/>
                <a:cs typeface="Times New Roman" panose="02020603050405020304" pitchFamily="18" charset="0"/>
              </a:rPr>
              <a:t>nút. </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4098" name="Picture 2" descr="https://upload.wikimedia.org/wikipedia/commons/thumb/e/e4/Artificial_neural_network.svg/350px-Artificial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8124" y="3876674"/>
            <a:ext cx="3333750" cy="298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54814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1030311"/>
            <a:ext cx="11996740"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marL="0" indent="0" algn="just">
              <a:lnSpc>
                <a:spcPct val="150000"/>
              </a:lnSpc>
              <a:spcBef>
                <a:spcPts val="0"/>
              </a:spcBef>
              <a:buNone/>
            </a:pPr>
            <a:endParaRPr lang="vi-VN" dirty="0"/>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1026" name="Picture 2" descr="Neural network as a black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722" y="1992631"/>
            <a:ext cx="9753600" cy="379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1529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1030311"/>
            <a:ext cx="11996740"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 Đ</a:t>
            </a:r>
            <a:r>
              <a:rPr lang="vi-VN" b="1" dirty="0" smtClean="0">
                <a:latin typeface="Times New Roman" panose="02020603050405020304" pitchFamily="18" charset="0"/>
                <a:cs typeface="Times New Roman" panose="02020603050405020304" pitchFamily="18" charset="0"/>
              </a:rPr>
              <a:t>ầu </a:t>
            </a:r>
            <a:r>
              <a:rPr lang="vi-VN" b="1" dirty="0">
                <a:latin typeface="Times New Roman" panose="02020603050405020304" pitchFamily="18" charset="0"/>
                <a:cs typeface="Times New Roman" panose="02020603050405020304" pitchFamily="18" charset="0"/>
              </a:rPr>
              <a:t>vào của mạng lưới thần </a:t>
            </a:r>
            <a:r>
              <a:rPr lang="vi-VN" b="1" dirty="0" smtClean="0">
                <a:latin typeface="Times New Roman" panose="02020603050405020304" pitchFamily="18" charset="0"/>
                <a:cs typeface="Times New Roman" panose="02020603050405020304" pitchFamily="18" charset="0"/>
              </a:rPr>
              <a:t>kinh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smtClean="0">
                <a:latin typeface="Times New Roman" panose="02020603050405020304" pitchFamily="18" charset="0"/>
                <a:cs typeface="Times New Roman" panose="02020603050405020304" pitchFamily="18" charset="0"/>
              </a:rPr>
              <a:t>Trong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hình</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ảnh</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đầu</a:t>
            </a:r>
            <a:r>
              <a:rPr lang="en-US" dirty="0">
                <a:solidFill>
                  <a:srgbClr val="FF0000"/>
                </a:solidFill>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vào</a:t>
            </a:r>
            <a:r>
              <a:rPr lang="en-US" dirty="0">
                <a:solidFill>
                  <a:srgbClr val="FF0000"/>
                </a:solidFill>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solidFill>
                  <a:srgbClr val="FF0000"/>
                </a:solidFill>
                <a:latin typeface="Times New Roman" panose="02020603050405020304" pitchFamily="18" charset="0"/>
                <a:cs typeface="Times New Roman" panose="02020603050405020304" pitchFamily="18" charset="0"/>
              </a:rPr>
              <a:t>hình</a:t>
            </a:r>
            <a:r>
              <a:rPr lang="en-US" dirty="0">
                <a:solidFill>
                  <a:srgbClr val="FF0000"/>
                </a:solidFill>
                <a:latin typeface="Times New Roman" panose="02020603050405020304" pitchFamily="18" charset="0"/>
                <a:cs typeface="Times New Roman" panose="02020603050405020304" pitchFamily="18" charset="0"/>
              </a:rPr>
              <a:t> </a:t>
            </a:r>
            <a:r>
              <a:rPr lang="en-US" dirty="0" err="1" smtClean="0">
                <a:solidFill>
                  <a:srgbClr val="FF0000"/>
                </a:solidFill>
                <a:latin typeface="Times New Roman" panose="02020603050405020304" pitchFamily="18" charset="0"/>
                <a:cs typeface="Times New Roman" panose="02020603050405020304" pitchFamily="18" charset="0"/>
              </a:rPr>
              <a:t>ảnh</a:t>
            </a:r>
            <a:r>
              <a:rPr lang="en-US" dirty="0" smtClean="0">
                <a:latin typeface="Times New Roman" panose="02020603050405020304" pitchFamily="18" charset="0"/>
                <a:cs typeface="Times New Roman" panose="02020603050405020304" pitchFamily="18" charset="0"/>
              </a:rPr>
              <a:t> </a:t>
            </a:r>
            <a:r>
              <a:rPr lang="vi-VN" dirty="0">
                <a:solidFill>
                  <a:srgbClr val="FF0000"/>
                </a:solidFill>
              </a:rPr>
              <a:t>biểu diễn </a:t>
            </a:r>
            <a:r>
              <a:rPr lang="vi-VN" dirty="0"/>
              <a:t>thông tin này dưới dạng giá trị </a:t>
            </a:r>
            <a:r>
              <a:rPr lang="vi-VN" dirty="0" smtClean="0">
                <a:solidFill>
                  <a:srgbClr val="FF0000"/>
                </a:solidFill>
              </a:rPr>
              <a:t>số</a:t>
            </a:r>
            <a:r>
              <a:rPr lang="en-US" dirty="0" smtClean="0"/>
              <a:t>.</a:t>
            </a: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H</a:t>
            </a:r>
            <a:r>
              <a:rPr lang="vi-VN" dirty="0" smtClean="0">
                <a:latin typeface="Times New Roman" panose="02020603050405020304" pitchFamily="18" charset="0"/>
                <a:cs typeface="Times New Roman" panose="02020603050405020304" pitchFamily="18" charset="0"/>
              </a:rPr>
              <a:t>ình </a:t>
            </a:r>
            <a:r>
              <a:rPr lang="vi-VN" dirty="0">
                <a:latin typeface="Times New Roman" panose="02020603050405020304" pitchFamily="18" charset="0"/>
                <a:cs typeface="Times New Roman" panose="02020603050405020304" pitchFamily="18" charset="0"/>
              </a:rPr>
              <a:t>ảnh thang độ xám được biểu diễn dưới dạng một mảng các giá trị pixel trong đó mỗi giá trị pixel biểu thị cường độ từ màu đen tuyền sang màu trắng tinh khiết.</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2050" name="Picture 2" descr="Định dạng hình ảnh thang độ xá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011" y="4381696"/>
            <a:ext cx="5501654" cy="240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52033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1030311"/>
            <a:ext cx="11996740"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 Đ</a:t>
            </a:r>
            <a:r>
              <a:rPr lang="vi-VN" b="1" dirty="0" smtClean="0">
                <a:latin typeface="Times New Roman" panose="02020603050405020304" pitchFamily="18" charset="0"/>
                <a:cs typeface="Times New Roman" panose="02020603050405020304" pitchFamily="18" charset="0"/>
              </a:rPr>
              <a:t>ầu </a:t>
            </a:r>
            <a:r>
              <a:rPr lang="vi-VN" b="1" dirty="0">
                <a:latin typeface="Times New Roman" panose="02020603050405020304" pitchFamily="18" charset="0"/>
                <a:cs typeface="Times New Roman" panose="02020603050405020304" pitchFamily="18" charset="0"/>
              </a:rPr>
              <a:t>vào của mạng lưới thần </a:t>
            </a:r>
            <a:r>
              <a:rPr lang="vi-VN" b="1" dirty="0" smtClean="0">
                <a:latin typeface="Times New Roman" panose="02020603050405020304" pitchFamily="18" charset="0"/>
                <a:cs typeface="Times New Roman" panose="02020603050405020304" pitchFamily="18" charset="0"/>
              </a:rPr>
              <a:t>kinh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H</a:t>
            </a:r>
            <a:r>
              <a:rPr lang="vi-VN" dirty="0" smtClean="0"/>
              <a:t>ình </a:t>
            </a:r>
            <a:r>
              <a:rPr lang="vi-VN" dirty="0"/>
              <a:t>ảnh màu 256 x 256 được biểu thị bằng 196.608 số</a:t>
            </a:r>
            <a:endParaRPr lang="vi-VN" dirty="0">
              <a:latin typeface="Times New Roman" panose="02020603050405020304" pitchFamily="18" charset="0"/>
              <a:cs typeface="Times New Roman" panose="02020603050405020304" pitchFamily="18" charset="0"/>
            </a:endParaRP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3074" name="Picture 2" descr="Tổng quan về cách mạng thần kinh xử lý đầu và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318" y="2742105"/>
            <a:ext cx="7125872" cy="346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87565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612" y="138500"/>
            <a:ext cx="10772775" cy="917568"/>
          </a:xfrm>
        </p:spPr>
        <p:txBody>
          <a:bodyPr/>
          <a:lstStyle/>
          <a:p>
            <a:r>
              <a:rPr lang="en-US" dirty="0"/>
              <a:t>1.3 </a:t>
            </a:r>
            <a:r>
              <a:rPr lang="en-US" dirty="0" err="1"/>
              <a:t>Lập</a:t>
            </a:r>
            <a:r>
              <a:rPr lang="en-US" dirty="0"/>
              <a:t> </a:t>
            </a:r>
            <a:r>
              <a:rPr lang="en-US" dirty="0" err="1"/>
              <a:t>trình</a:t>
            </a:r>
            <a:r>
              <a:rPr lang="en-US" dirty="0"/>
              <a:t> ML</a:t>
            </a:r>
          </a:p>
        </p:txBody>
      </p:sp>
      <p:sp>
        <p:nvSpPr>
          <p:cNvPr id="3" name="Content Placeholder 2"/>
          <p:cNvSpPr>
            <a:spLocks noGrp="1"/>
          </p:cNvSpPr>
          <p:nvPr>
            <p:ph idx="1"/>
          </p:nvPr>
        </p:nvSpPr>
        <p:spPr>
          <a:xfrm>
            <a:off x="90152" y="862886"/>
            <a:ext cx="11996740" cy="5524386"/>
          </a:xfrm>
        </p:spPr>
        <p:txBody>
          <a:bodyPr>
            <a:normAutofit/>
          </a:bodyPr>
          <a:lstStyle/>
          <a:p>
            <a:pPr marL="0" algn="just">
              <a:lnSpc>
                <a:spcPct val="150000"/>
              </a:lnSpc>
              <a:spcBef>
                <a:spcPts val="0"/>
              </a:spcBef>
              <a:buFont typeface="Wingdings" panose="05000000000000000000" pitchFamily="2" charset="2"/>
              <a:buChar char="v"/>
            </a:pPr>
            <a:r>
              <a:rPr lang="en-US" altLang="en-US" b="1" dirty="0" smtClean="0">
                <a:solidFill>
                  <a:schemeClr val="tx1"/>
                </a:solidFill>
                <a:latin typeface="Times New Roman" panose="02020603050405020304" pitchFamily="18" charset="0"/>
                <a:cs typeface="Times New Roman" panose="02020603050405020304" pitchFamily="18" charset="0"/>
              </a:rPr>
              <a:t> </a:t>
            </a:r>
            <a:r>
              <a:rPr lang="vi-VN" b="1" dirty="0">
                <a:cs typeface="Times New Roman" panose="02020603050405020304" pitchFamily="18" charset="0"/>
              </a:rPr>
              <a:t>Neural </a:t>
            </a:r>
            <a:r>
              <a:rPr lang="vi-VN" b="1" dirty="0" smtClean="0">
                <a:cs typeface="Times New Roman" panose="02020603050405020304" pitchFamily="18" charset="0"/>
              </a:rPr>
              <a:t>Networks</a:t>
            </a:r>
            <a:endParaRPr lang="en-US" b="1" dirty="0" smtClean="0">
              <a:cs typeface="Times New Roman" panose="02020603050405020304" pitchFamily="18" charset="0"/>
            </a:endParaRPr>
          </a:p>
          <a:p>
            <a:pPr algn="just">
              <a:lnSpc>
                <a:spcPct val="150000"/>
              </a:lnSpc>
              <a:spcBef>
                <a:spcPts val="0"/>
              </a:spcBef>
              <a:buFontTx/>
              <a:buChar char="-"/>
            </a:pPr>
            <a:r>
              <a:rPr lang="en-US" b="1" dirty="0" smtClean="0">
                <a:latin typeface="Times New Roman" panose="02020603050405020304" pitchFamily="18" charset="0"/>
                <a:cs typeface="Times New Roman" panose="02020603050405020304" pitchFamily="18" charset="0"/>
              </a:rPr>
              <a:t> Đ</a:t>
            </a:r>
            <a:r>
              <a:rPr lang="vi-VN" b="1" dirty="0" smtClean="0">
                <a:latin typeface="Times New Roman" panose="02020603050405020304" pitchFamily="18" charset="0"/>
                <a:cs typeface="Times New Roman" panose="02020603050405020304" pitchFamily="18" charset="0"/>
              </a:rPr>
              <a:t>ầu </a:t>
            </a:r>
            <a:r>
              <a:rPr lang="vi-VN" b="1" dirty="0">
                <a:latin typeface="Times New Roman" panose="02020603050405020304" pitchFamily="18" charset="0"/>
                <a:cs typeface="Times New Roman" panose="02020603050405020304" pitchFamily="18" charset="0"/>
              </a:rPr>
              <a:t>vào của mạng lưới thần </a:t>
            </a:r>
            <a:r>
              <a:rPr lang="vi-VN" b="1" dirty="0" smtClean="0">
                <a:latin typeface="Times New Roman" panose="02020603050405020304" pitchFamily="18" charset="0"/>
                <a:cs typeface="Times New Roman" panose="02020603050405020304" pitchFamily="18" charset="0"/>
              </a:rPr>
              <a:t>kinh</a:t>
            </a:r>
            <a:endParaRPr lang="en-US" b="1" dirty="0" smtClean="0">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dirty="0" err="1" smtClean="0">
                <a:latin typeface="Times New Roman" panose="02020603050405020304" pitchFamily="18" charset="0"/>
                <a:cs typeface="Times New Roman" panose="02020603050405020304" pitchFamily="18" charset="0"/>
              </a:rPr>
              <a:t>Ví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a:t>
            </a:r>
            <a:r>
              <a:rPr lang="en-US" dirty="0" smtClean="0">
                <a:latin typeface="Times New Roman" panose="02020603050405020304" pitchFamily="18" charset="0"/>
                <a:cs typeface="Times New Roman" panose="02020603050405020304" pitchFamily="18" charset="0"/>
              </a:rPr>
              <a:t>: </a:t>
            </a:r>
            <a:r>
              <a:rPr lang="vi-VN" dirty="0"/>
              <a:t>Tùy thuộc vào loại Mạng, dữ liệu có thể được biểu diễn dưới dạng vectơ 1D hoặc </a:t>
            </a:r>
            <a:r>
              <a:rPr lang="vi-VN" dirty="0" smtClean="0"/>
              <a:t>ba </a:t>
            </a:r>
            <a:r>
              <a:rPr lang="vi-VN" dirty="0"/>
              <a:t>mảng 2D trong đó mỗi mảng có kích thước 256×256. </a:t>
            </a:r>
            <a:endParaRPr lang="en-US" dirty="0" smtClean="0"/>
          </a:p>
          <a:p>
            <a:pPr marL="0" indent="0" algn="just">
              <a:lnSpc>
                <a:spcPct val="150000"/>
              </a:lnSpc>
              <a:spcBef>
                <a:spcPts val="0"/>
              </a:spcBef>
              <a:buNone/>
            </a:pPr>
            <a:r>
              <a:rPr lang="en-US" dirty="0" err="1" smtClean="0">
                <a:solidFill>
                  <a:srgbClr val="FF0000"/>
                </a:solidFill>
                <a:latin typeface="Times New Roman" panose="02020603050405020304" pitchFamily="18" charset="0"/>
                <a:cs typeface="Times New Roman" panose="02020603050405020304" pitchFamily="18" charset="0"/>
              </a:rPr>
              <a:t>Lứu</a:t>
            </a:r>
            <a:r>
              <a:rPr lang="en-US" dirty="0" smtClean="0">
                <a:solidFill>
                  <a:srgbClr val="FF0000"/>
                </a:solidFill>
                <a:latin typeface="Times New Roman" panose="02020603050405020304" pitchFamily="18" charset="0"/>
                <a:cs typeface="Times New Roman" panose="02020603050405020304" pitchFamily="18" charset="0"/>
              </a:rPr>
              <a:t> ý: </a:t>
            </a:r>
            <a:r>
              <a:rPr lang="vi-VN" dirty="0" smtClean="0">
                <a:solidFill>
                  <a:srgbClr val="FF0000"/>
                </a:solidFill>
                <a:latin typeface="Times New Roman" panose="02020603050405020304" pitchFamily="18" charset="0"/>
                <a:cs typeface="Times New Roman" panose="02020603050405020304" pitchFamily="18" charset="0"/>
              </a:rPr>
              <a:t>thiết </a:t>
            </a:r>
            <a:r>
              <a:rPr lang="vi-VN" dirty="0">
                <a:solidFill>
                  <a:srgbClr val="FF0000"/>
                </a:solidFill>
                <a:latin typeface="Times New Roman" panose="02020603050405020304" pitchFamily="18" charset="0"/>
                <a:cs typeface="Times New Roman" panose="02020603050405020304" pitchFamily="18" charset="0"/>
              </a:rPr>
              <a:t>kế mạng cụ thể sẽ mong đợi một kích thước và hình dạng cố định cho dữ liệu.</a:t>
            </a:r>
          </a:p>
        </p:txBody>
      </p:sp>
      <p:sp>
        <p:nvSpPr>
          <p:cNvPr id="4" name="Rectangle 1"/>
          <p:cNvSpPr>
            <a:spLocks noChangeArrowheads="1"/>
          </p:cNvSpPr>
          <p:nvPr/>
        </p:nvSpPr>
        <p:spPr bwMode="auto">
          <a:xfrm>
            <a:off x="0" y="-13849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Footer Placeholder 5"/>
          <p:cNvSpPr>
            <a:spLocks noGrp="1"/>
          </p:cNvSpPr>
          <p:nvPr>
            <p:ph type="ftr" sz="quarter" idx="11"/>
          </p:nvPr>
        </p:nvSpPr>
        <p:spPr/>
        <p:txBody>
          <a:bodyPr/>
          <a:lstStyle/>
          <a:p>
            <a:r>
              <a:rPr lang="en-US" dirty="0" smtClean="0"/>
              <a:t>Đặng Văn Ngọc</a:t>
            </a:r>
            <a:endParaRPr lang="en-US" dirty="0"/>
          </a:p>
        </p:txBody>
      </p:sp>
      <p:sp>
        <p:nvSpPr>
          <p:cNvPr id="8" name="Rectangle 1"/>
          <p:cNvSpPr>
            <a:spLocks noChangeArrowheads="1"/>
          </p:cNvSpPr>
          <p:nvPr/>
        </p:nvSpPr>
        <p:spPr bwMode="auto">
          <a:xfrm>
            <a:off x="676275" y="2935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1923446" y="3625079"/>
            <a:ext cx="8843292" cy="3100080"/>
          </a:xfrm>
          <a:prstGeom prst="rect">
            <a:avLst/>
          </a:prstGeom>
        </p:spPr>
      </p:pic>
    </p:spTree>
    <p:extLst>
      <p:ext uri="{BB962C8B-B14F-4D97-AF65-F5344CB8AC3E}">
        <p14:creationId xmlns:p14="http://schemas.microsoft.com/office/powerpoint/2010/main" val="116537087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16937</TotalTime>
  <Words>8759</Words>
  <Application>Microsoft Office PowerPoint</Application>
  <PresentationFormat>Widescreen</PresentationFormat>
  <Paragraphs>1231</Paragraphs>
  <Slides>153</Slides>
  <Notes>138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153</vt:i4>
      </vt:variant>
    </vt:vector>
  </HeadingPairs>
  <TitlesOfParts>
    <vt:vector size="161" baseType="lpstr">
      <vt:lpstr>宋体</vt:lpstr>
      <vt:lpstr>Arial</vt:lpstr>
      <vt:lpstr>Calibri</vt:lpstr>
      <vt:lpstr>Calibri Light</vt:lpstr>
      <vt:lpstr>Roboto</vt:lpstr>
      <vt:lpstr>Times New Roman</vt:lpstr>
      <vt:lpstr>Wingdings</vt:lpstr>
      <vt:lpstr>Metropolitan</vt:lpstr>
      <vt:lpstr>COMPUTER VISION  ADVANCE</vt:lpstr>
      <vt:lpstr>AI-MACHINE LEARNING</vt:lpstr>
      <vt:lpstr>1.1 Khái Niệm Artificial Intelligence - AI</vt:lpstr>
      <vt:lpstr>1.1 Khái Niệm AI</vt:lpstr>
      <vt:lpstr>AI-MACHINE LEARNING</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1.2 Khái Niệm 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AI-MACHINE LEARNING</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1.3 Lập trình ML</vt:lpstr>
      <vt:lpstr>AI-MACHINE LEARNING</vt:lpstr>
      <vt:lpstr>1.4 Tổng kết</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I/O DATETIME OS</dc:title>
  <dc:creator>Anh-Tuan Nguyen</dc:creator>
  <cp:lastModifiedBy>Microsoft account</cp:lastModifiedBy>
  <cp:revision>644</cp:revision>
  <dcterms:created xsi:type="dcterms:W3CDTF">2020-10-03T01:23:47Z</dcterms:created>
  <dcterms:modified xsi:type="dcterms:W3CDTF">2023-06-18T14:48:28Z</dcterms:modified>
</cp:coreProperties>
</file>